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2"/>
  </p:handoutMasterIdLst>
  <p:sldIdLst>
    <p:sldId id="256" r:id="rId2"/>
    <p:sldId id="257" r:id="rId3"/>
    <p:sldId id="263" r:id="rId4"/>
    <p:sldId id="264" r:id="rId5"/>
    <p:sldId id="265" r:id="rId6"/>
    <p:sldId id="266" r:id="rId7"/>
    <p:sldId id="267" r:id="rId8"/>
    <p:sldId id="268" r:id="rId9"/>
    <p:sldId id="269" r:id="rId10"/>
    <p:sldId id="270" r:id="rId11"/>
    <p:sldId id="271" r:id="rId12"/>
    <p:sldId id="277" r:id="rId13"/>
    <p:sldId id="260" r:id="rId14"/>
    <p:sldId id="258" r:id="rId15"/>
    <p:sldId id="275" r:id="rId16"/>
    <p:sldId id="274" r:id="rId17"/>
    <p:sldId id="273" r:id="rId18"/>
    <p:sldId id="272" r:id="rId19"/>
    <p:sldId id="262" r:id="rId20"/>
    <p:sldId id="276" r:id="rId21"/>
  </p:sldIdLst>
  <p:sldSz cx="9144000" cy="6858000" type="screen4x3"/>
  <p:notesSz cx="6797675" cy="9926638"/>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customXml" Target="../customXml/item1.xml"/><Relationship Id="rId30" Type="http://schemas.openxmlformats.org/officeDocument/2006/relationships/customXml" Target="../customXml/item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AR"/>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6854BE6-515F-43ED-8502-B5FFDFBEF49F}" type="datetimeFigureOut">
              <a:rPr lang="es-AR" smtClean="0"/>
              <a:pPr/>
              <a:t>17/11/2017</a:t>
            </a:fld>
            <a:endParaRPr lang="es-AR"/>
          </a:p>
        </p:txBody>
      </p:sp>
      <p:sp>
        <p:nvSpPr>
          <p:cNvPr id="4" name="3 Marcador de pie de página"/>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AR"/>
          </a:p>
        </p:txBody>
      </p:sp>
      <p:sp>
        <p:nvSpPr>
          <p:cNvPr id="5" name="4 Marcador de número de diapositiva"/>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C76C5FC-61F2-4ACD-B57C-D7B0D20D1FF0}" type="slidenum">
              <a:rPr lang="es-AR" smtClean="0"/>
              <a:pPr/>
              <a:t>‹Nº›</a:t>
            </a:fld>
            <a:endParaRPr lang="es-AR"/>
          </a:p>
        </p:txBody>
      </p:sp>
    </p:spTree>
    <p:extLst>
      <p:ext uri="{BB962C8B-B14F-4D97-AF65-F5344CB8AC3E}">
        <p14:creationId xmlns:p14="http://schemas.microsoft.com/office/powerpoint/2010/main" xmlns="" val="23945851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C57F97BF-90BB-47A8-B8FF-256F236A9568}" type="datetimeFigureOut">
              <a:rPr lang="es-AR" smtClean="0"/>
              <a:pPr/>
              <a:t>17/11/2017</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DBAA7B1E-E44F-41C7-93DC-45A5D945A490}" type="slidenum">
              <a:rPr lang="es-AR" smtClean="0"/>
              <a:pPr/>
              <a:t>‹Nº›</a:t>
            </a:fld>
            <a:endParaRPr lang="es-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F97BF-90BB-47A8-B8FF-256F236A9568}" type="datetimeFigureOut">
              <a:rPr lang="es-AR" smtClean="0"/>
              <a:pPr/>
              <a:t>17/11/2017</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A7B1E-E44F-41C7-93DC-45A5D945A490}" type="slidenum">
              <a:rPr lang="es-AR" smtClean="0"/>
              <a:pPr/>
              <a:t>‹Nº›</a:t>
            </a:fld>
            <a:endParaRPr lang="es-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7.jpeg"/><Relationship Id="rId7"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16.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7.jpeg"/><Relationship Id="rId7"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6.jpeg"/><Relationship Id="rId4" Type="http://schemas.openxmlformats.org/officeDocument/2006/relationships/image" Target="../media/image8.jpe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6.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7.jpeg"/><Relationship Id="rId7"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16.jpeg"/><Relationship Id="rId10" Type="http://schemas.openxmlformats.org/officeDocument/2006/relationships/image" Target="../media/image38.jpeg"/><Relationship Id="rId4" Type="http://schemas.openxmlformats.org/officeDocument/2006/relationships/image" Target="../media/image8.jpe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5.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www.empremin.com.ar/" TargetMode="External"/><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47.wmf"/><Relationship Id="rId7" Type="http://schemas.openxmlformats.org/officeDocument/2006/relationships/image" Target="../media/image51.wmf"/><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wmf"/><Relationship Id="rId5" Type="http://schemas.openxmlformats.org/officeDocument/2006/relationships/image" Target="../media/image49.jpeg"/><Relationship Id="rId10" Type="http://schemas.openxmlformats.org/officeDocument/2006/relationships/image" Target="../media/image8.jpeg"/><Relationship Id="rId4" Type="http://schemas.openxmlformats.org/officeDocument/2006/relationships/image" Target="../media/image48.png"/><Relationship Id="rId9"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6.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16.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16.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19 Imagen" descr="1005d98838f672e3707b044b060f0948--peninsula-valdes-patagonia.jpg"/>
          <p:cNvPicPr>
            <a:picLocks noChangeAspect="1"/>
          </p:cNvPicPr>
          <p:nvPr/>
        </p:nvPicPr>
        <p:blipFill>
          <a:blip r:embed="rId2" cstate="print"/>
          <a:stretch>
            <a:fillRect/>
          </a:stretch>
        </p:blipFill>
        <p:spPr>
          <a:xfrm>
            <a:off x="108520" y="3415778"/>
            <a:ext cx="4407392" cy="3325590"/>
          </a:xfrm>
          <a:prstGeom prst="rect">
            <a:avLst/>
          </a:prstGeom>
          <a:ln w="6350">
            <a:solidFill>
              <a:schemeClr val="tx1"/>
            </a:solidFill>
          </a:ln>
        </p:spPr>
      </p:pic>
      <p:pic>
        <p:nvPicPr>
          <p:cNvPr id="10" name="9 Imagen" descr="Las-tierras-volcánicas-de-la-Payunia.jpg"/>
          <p:cNvPicPr>
            <a:picLocks noChangeAspect="1"/>
          </p:cNvPicPr>
          <p:nvPr/>
        </p:nvPicPr>
        <p:blipFill>
          <a:blip r:embed="rId3" cstate="print"/>
          <a:stretch>
            <a:fillRect/>
          </a:stretch>
        </p:blipFill>
        <p:spPr>
          <a:xfrm>
            <a:off x="4547684" y="576064"/>
            <a:ext cx="4488812" cy="2839714"/>
          </a:xfrm>
          <a:prstGeom prst="rect">
            <a:avLst/>
          </a:prstGeom>
          <a:ln w="6350">
            <a:solidFill>
              <a:schemeClr val="tx1"/>
            </a:solidFill>
          </a:ln>
        </p:spPr>
      </p:pic>
      <p:pic>
        <p:nvPicPr>
          <p:cNvPr id="11" name="10 Imagen" descr="AR1DECO_5.jpg"/>
          <p:cNvPicPr>
            <a:picLocks noChangeAspect="1"/>
          </p:cNvPicPr>
          <p:nvPr/>
        </p:nvPicPr>
        <p:blipFill>
          <a:blip r:embed="rId4" cstate="print"/>
          <a:stretch>
            <a:fillRect/>
          </a:stretch>
        </p:blipFill>
        <p:spPr>
          <a:xfrm>
            <a:off x="4547684" y="3415778"/>
            <a:ext cx="4488812" cy="3325590"/>
          </a:xfrm>
          <a:prstGeom prst="rect">
            <a:avLst/>
          </a:prstGeom>
          <a:ln w="6350">
            <a:solidFill>
              <a:schemeClr val="tx1"/>
            </a:solidFill>
          </a:ln>
        </p:spPr>
      </p:pic>
      <p:pic>
        <p:nvPicPr>
          <p:cNvPr id="18" name="17 Imagen" descr="parque-nacional-talampaya-1.jpg"/>
          <p:cNvPicPr>
            <a:picLocks noChangeAspect="1"/>
          </p:cNvPicPr>
          <p:nvPr/>
        </p:nvPicPr>
        <p:blipFill>
          <a:blip r:embed="rId5" cstate="print"/>
          <a:stretch>
            <a:fillRect/>
          </a:stretch>
        </p:blipFill>
        <p:spPr>
          <a:xfrm>
            <a:off x="108520" y="576064"/>
            <a:ext cx="4430583" cy="2894428"/>
          </a:xfrm>
          <a:prstGeom prst="rect">
            <a:avLst/>
          </a:prstGeom>
          <a:ln w="6350">
            <a:solidFill>
              <a:schemeClr val="tx1"/>
            </a:solidFill>
          </a:ln>
        </p:spPr>
      </p:pic>
      <p:pic>
        <p:nvPicPr>
          <p:cNvPr id="19" name="18 Imagen" descr="Qda-Las-Conchas-2-950-x-450-950x450.jpg"/>
          <p:cNvPicPr>
            <a:picLocks noChangeAspect="1"/>
          </p:cNvPicPr>
          <p:nvPr/>
        </p:nvPicPr>
        <p:blipFill>
          <a:blip r:embed="rId6" cstate="print"/>
          <a:stretch>
            <a:fillRect/>
          </a:stretch>
        </p:blipFill>
        <p:spPr>
          <a:xfrm>
            <a:off x="1884186" y="1732985"/>
            <a:ext cx="4981033" cy="2515535"/>
          </a:xfrm>
          <a:prstGeom prst="rect">
            <a:avLst/>
          </a:prstGeom>
          <a:ln w="6350">
            <a:solidFill>
              <a:schemeClr val="tx1"/>
            </a:solidFill>
          </a:ln>
        </p:spPr>
      </p:pic>
      <p:sp>
        <p:nvSpPr>
          <p:cNvPr id="1026" name="AutoShape 2" descr="logo_asgmi"/>
          <p:cNvSpPr>
            <a:spLocks noChangeAspect="1" noChangeArrowheads="1"/>
          </p:cNvSpPr>
          <p:nvPr/>
        </p:nvSpPr>
        <p:spPr bwMode="auto">
          <a:xfrm>
            <a:off x="144463" y="-220663"/>
            <a:ext cx="1790700" cy="466726"/>
          </a:xfrm>
          <a:prstGeom prst="rect">
            <a:avLst/>
          </a:prstGeom>
          <a:noFill/>
        </p:spPr>
        <p:txBody>
          <a:bodyPr vert="horz" wrap="square" lIns="91440" tIns="45720" rIns="91440" bIns="45720" numCol="1" anchor="t" anchorCtr="0" compatLnSpc="1">
            <a:prstTxWarp prst="textNoShape">
              <a:avLst/>
            </a:prstTxWarp>
          </a:bodyPr>
          <a:lstStyle/>
          <a:p>
            <a:endParaRPr lang="es-AR"/>
          </a:p>
        </p:txBody>
      </p:sp>
      <p:sp>
        <p:nvSpPr>
          <p:cNvPr id="9" name="Rectangle 6"/>
          <p:cNvSpPr>
            <a:spLocks noChangeArrowheads="1"/>
          </p:cNvSpPr>
          <p:nvPr/>
        </p:nvSpPr>
        <p:spPr bwMode="auto">
          <a:xfrm>
            <a:off x="0" y="-27032"/>
            <a:ext cx="9144000" cy="619170"/>
          </a:xfrm>
          <a:prstGeom prst="rect">
            <a:avLst/>
          </a:prstGeom>
          <a:blipFill>
            <a:blip r:embed="rId7"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12" name="6 Imagen" descr="RAW"/>
          <p:cNvPicPr>
            <a:picLocks noChangeAspect="1"/>
          </p:cNvPicPr>
          <p:nvPr/>
        </p:nvPicPr>
        <p:blipFill>
          <a:blip r:embed="rId8" cstate="print"/>
          <a:srcRect/>
          <a:stretch>
            <a:fillRect/>
          </a:stretch>
        </p:blipFill>
        <p:spPr bwMode="auto">
          <a:xfrm>
            <a:off x="-1" y="1"/>
            <a:ext cx="2195737" cy="572946"/>
          </a:xfrm>
          <a:prstGeom prst="rect">
            <a:avLst/>
          </a:prstGeom>
          <a:noFill/>
          <a:ln w="9525">
            <a:noFill/>
            <a:miter lim="800000"/>
            <a:headEnd/>
            <a:tailEnd/>
          </a:ln>
        </p:spPr>
      </p:pic>
      <p:sp>
        <p:nvSpPr>
          <p:cNvPr id="13" name="12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sp>
        <p:nvSpPr>
          <p:cNvPr id="14" name="13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pic>
        <p:nvPicPr>
          <p:cNvPr id="15" name="14 Imagen" descr="logo segemar nuevo.jpg"/>
          <p:cNvPicPr>
            <a:picLocks noChangeAspect="1"/>
          </p:cNvPicPr>
          <p:nvPr/>
        </p:nvPicPr>
        <p:blipFill>
          <a:blip r:embed="rId9" cstate="print"/>
          <a:stretch>
            <a:fillRect/>
          </a:stretch>
        </p:blipFill>
        <p:spPr>
          <a:xfrm>
            <a:off x="7956376" y="-27384"/>
            <a:ext cx="1177878" cy="620687"/>
          </a:xfrm>
          <a:prstGeom prst="rect">
            <a:avLst/>
          </a:prstGeom>
        </p:spPr>
      </p:pic>
      <p:sp>
        <p:nvSpPr>
          <p:cNvPr id="23" name="22 Rectángulo"/>
          <p:cNvSpPr/>
          <p:nvPr/>
        </p:nvSpPr>
        <p:spPr>
          <a:xfrm>
            <a:off x="107504" y="620688"/>
            <a:ext cx="8928992" cy="6120680"/>
          </a:xfrm>
          <a:prstGeom prst="rect">
            <a:avLst/>
          </a:prstGeom>
          <a:solidFill>
            <a:schemeClr val="bg1">
              <a:lumMod val="5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b="1" dirty="0"/>
          </a:p>
        </p:txBody>
      </p:sp>
      <p:sp>
        <p:nvSpPr>
          <p:cNvPr id="16" name="15 CuadroTexto"/>
          <p:cNvSpPr txBox="1"/>
          <p:nvPr/>
        </p:nvSpPr>
        <p:spPr>
          <a:xfrm>
            <a:off x="323528" y="1340768"/>
            <a:ext cx="7993063" cy="1200329"/>
          </a:xfrm>
          <a:prstGeom prst="rect">
            <a:avLst/>
          </a:prstGeom>
          <a:solidFill>
            <a:schemeClr val="bg1">
              <a:lumMod val="50000"/>
              <a:alpha val="56000"/>
            </a:schemeClr>
          </a:solidFill>
        </p:spPr>
        <p:txBody>
          <a:bodyPr>
            <a:spAutoFit/>
          </a:bodyPr>
          <a:lstStyle/>
          <a:p>
            <a:pPr algn="ctr" fontAlgn="auto">
              <a:spcBef>
                <a:spcPts val="0"/>
              </a:spcBef>
              <a:spcAft>
                <a:spcPts val="0"/>
              </a:spcAft>
              <a:defRPr/>
            </a:pPr>
            <a:r>
              <a:rPr lang="es-AR" sz="2400" b="1" dirty="0" smtClean="0">
                <a:solidFill>
                  <a:schemeClr val="bg1"/>
                </a:solidFill>
                <a:effectLst>
                  <a:outerShdw blurRad="38100" dist="38100" dir="2700000" algn="tl">
                    <a:srgbClr val="000000">
                      <a:alpha val="43137"/>
                    </a:srgbClr>
                  </a:outerShdw>
                </a:effectLst>
                <a:latin typeface="+mj-lt"/>
                <a:cs typeface="+mn-cs"/>
              </a:rPr>
              <a:t>APORTES DEL SEGEMAR A LA IDENTIFICACIÓN, CONSERVACIÓN Y DIFUSIÓN DEL PATRIMONIO GEOLÓGICO ARGENTINO</a:t>
            </a:r>
            <a:endParaRPr lang="es-AR" sz="2400" b="1" dirty="0">
              <a:solidFill>
                <a:schemeClr val="bg1"/>
              </a:solidFill>
              <a:effectLst>
                <a:outerShdw blurRad="38100" dist="38100" dir="2700000" algn="tl">
                  <a:srgbClr val="000000">
                    <a:alpha val="43137"/>
                  </a:srgbClr>
                </a:outerShdw>
              </a:effectLst>
              <a:latin typeface="+mj-lt"/>
              <a:cs typeface="+mn-cs"/>
            </a:endParaRPr>
          </a:p>
        </p:txBody>
      </p:sp>
      <p:sp>
        <p:nvSpPr>
          <p:cNvPr id="17" name="16 CuadroTexto"/>
          <p:cNvSpPr txBox="1"/>
          <p:nvPr/>
        </p:nvSpPr>
        <p:spPr>
          <a:xfrm>
            <a:off x="2771800" y="5517232"/>
            <a:ext cx="3095625" cy="923925"/>
          </a:xfrm>
          <a:prstGeom prst="rect">
            <a:avLst/>
          </a:prstGeom>
          <a:solidFill>
            <a:schemeClr val="bg1">
              <a:lumMod val="50000"/>
              <a:alpha val="56000"/>
            </a:schemeClr>
          </a:solidFill>
          <a:ln>
            <a:noFill/>
          </a:ln>
        </p:spPr>
        <p:txBody>
          <a:bodyPr>
            <a:spAutoFit/>
          </a:bodyPr>
          <a:lstStyle/>
          <a:p>
            <a:pPr algn="ctr" fontAlgn="auto">
              <a:spcBef>
                <a:spcPts val="0"/>
              </a:spcBef>
              <a:spcAft>
                <a:spcPts val="0"/>
              </a:spcAft>
              <a:defRPr/>
            </a:pPr>
            <a:r>
              <a:rPr lang="es-AR" b="1" dirty="0">
                <a:solidFill>
                  <a:schemeClr val="bg1"/>
                </a:solidFill>
                <a:effectLst>
                  <a:outerShdw blurRad="38100" dist="38100" dir="2700000" algn="tl">
                    <a:srgbClr val="000000">
                      <a:alpha val="43137"/>
                    </a:srgbClr>
                  </a:outerShdw>
                </a:effectLst>
                <a:latin typeface="+mj-lt"/>
                <a:cs typeface="+mn-cs"/>
              </a:rPr>
              <a:t>MARTÍN R. GOZALVEZ</a:t>
            </a:r>
          </a:p>
          <a:p>
            <a:pPr algn="ctr" fontAlgn="auto">
              <a:spcBef>
                <a:spcPts val="0"/>
              </a:spcBef>
              <a:spcAft>
                <a:spcPts val="0"/>
              </a:spcAft>
              <a:defRPr/>
            </a:pPr>
            <a:r>
              <a:rPr lang="es-AR" b="1" dirty="0">
                <a:solidFill>
                  <a:schemeClr val="bg1"/>
                </a:solidFill>
                <a:effectLst>
                  <a:outerShdw blurRad="38100" dist="38100" dir="2700000" algn="tl">
                    <a:srgbClr val="000000">
                      <a:alpha val="43137"/>
                    </a:srgbClr>
                  </a:outerShdw>
                </a:effectLst>
                <a:latin typeface="+mj-lt"/>
                <a:cs typeface="+mn-cs"/>
              </a:rPr>
              <a:t>IGRM-SEGEMAR</a:t>
            </a:r>
          </a:p>
          <a:p>
            <a:pPr algn="ctr" fontAlgn="auto">
              <a:spcBef>
                <a:spcPts val="0"/>
              </a:spcBef>
              <a:spcAft>
                <a:spcPts val="0"/>
              </a:spcAft>
              <a:defRPr/>
            </a:pPr>
            <a:r>
              <a:rPr lang="es-AR" b="1" dirty="0">
                <a:solidFill>
                  <a:schemeClr val="bg1"/>
                </a:solidFill>
                <a:effectLst>
                  <a:outerShdw blurRad="38100" dist="38100" dir="2700000" algn="tl">
                    <a:srgbClr val="000000">
                      <a:alpha val="43137"/>
                    </a:srgbClr>
                  </a:outerShdw>
                </a:effectLst>
                <a:latin typeface="+mj-lt"/>
                <a:cs typeface="+mn-cs"/>
              </a:rPr>
              <a:t>ARGENTINA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692696"/>
            <a:ext cx="5868144"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PARQUES </a:t>
            </a:r>
            <a:r>
              <a:rPr lang="es-AR" sz="2400" dirty="0" smtClean="0">
                <a:latin typeface="+mj-lt"/>
              </a:rPr>
              <a:t>GEOLÓGICO-PALEONTOLÓGICOS</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5496" y="1052736"/>
            <a:ext cx="2993200" cy="5589240"/>
          </a:xfrm>
          <a:prstGeom prst="rect">
            <a:avLst/>
          </a:prstGeom>
        </p:spPr>
      </p:pic>
      <p:sp>
        <p:nvSpPr>
          <p:cNvPr id="22" name="21 Estrella de 5 puntas"/>
          <p:cNvSpPr/>
          <p:nvPr/>
        </p:nvSpPr>
        <p:spPr>
          <a:xfrm>
            <a:off x="683568" y="4581128"/>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5" name="14 Imagen" descr="dsc05738"/>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483768" y="2348879"/>
            <a:ext cx="5832648" cy="4397197"/>
          </a:xfrm>
          <a:prstGeom prst="rect">
            <a:avLst/>
          </a:prstGeom>
          <a:noFill/>
          <a:ln>
            <a:noFill/>
          </a:ln>
        </p:spPr>
      </p:pic>
      <p:pic>
        <p:nvPicPr>
          <p:cNvPr id="16" name="15 Imagen" descr="bosque-petrificado-florentino.jpg"/>
          <p:cNvPicPr>
            <a:picLocks noChangeAspect="1"/>
          </p:cNvPicPr>
          <p:nvPr/>
        </p:nvPicPr>
        <p:blipFill>
          <a:blip r:embed="rId7" cstate="print"/>
          <a:stretch>
            <a:fillRect/>
          </a:stretch>
        </p:blipFill>
        <p:spPr>
          <a:xfrm>
            <a:off x="2411760" y="2204864"/>
            <a:ext cx="2188722" cy="1643531"/>
          </a:xfrm>
          <a:prstGeom prst="rect">
            <a:avLst/>
          </a:prstGeom>
          <a:ln w="6350">
            <a:solidFill>
              <a:schemeClr val="tx1"/>
            </a:solidFill>
          </a:ln>
        </p:spPr>
      </p:pic>
      <p:pic>
        <p:nvPicPr>
          <p:cNvPr id="20" name="19 Imagen" descr="postal_1364.jpg"/>
          <p:cNvPicPr>
            <a:picLocks noChangeAspect="1"/>
          </p:cNvPicPr>
          <p:nvPr/>
        </p:nvPicPr>
        <p:blipFill>
          <a:blip r:embed="rId8" cstate="print"/>
          <a:stretch>
            <a:fillRect/>
          </a:stretch>
        </p:blipFill>
        <p:spPr>
          <a:xfrm>
            <a:off x="6660232" y="5229200"/>
            <a:ext cx="2333906" cy="1368152"/>
          </a:xfrm>
          <a:prstGeom prst="rect">
            <a:avLst/>
          </a:prstGeom>
          <a:ln w="6350">
            <a:solidFill>
              <a:schemeClr val="tx1"/>
            </a:solidFill>
          </a:ln>
        </p:spPr>
      </p:pic>
      <p:sp>
        <p:nvSpPr>
          <p:cNvPr id="23" name="22 Rectángulo"/>
          <p:cNvSpPr/>
          <p:nvPr/>
        </p:nvSpPr>
        <p:spPr>
          <a:xfrm>
            <a:off x="3275856" y="1268760"/>
            <a:ext cx="4049378" cy="369332"/>
          </a:xfrm>
          <a:prstGeom prst="rect">
            <a:avLst/>
          </a:prstGeom>
        </p:spPr>
        <p:txBody>
          <a:bodyPr wrap="none">
            <a:spAutoFit/>
          </a:bodyPr>
          <a:lstStyle/>
          <a:p>
            <a:r>
              <a:rPr lang="es-AR" b="1" dirty="0" smtClean="0"/>
              <a:t>Bosque Petrificado Florentino Ameghino</a:t>
            </a:r>
            <a:endParaRPr lang="es-AR" dirty="0"/>
          </a:p>
        </p:txBody>
      </p:sp>
      <p:sp>
        <p:nvSpPr>
          <p:cNvPr id="24" name="23 Rectángulo"/>
          <p:cNvSpPr/>
          <p:nvPr/>
        </p:nvSpPr>
        <p:spPr>
          <a:xfrm>
            <a:off x="3275856" y="1556792"/>
            <a:ext cx="1144865" cy="369332"/>
          </a:xfrm>
          <a:prstGeom prst="rect">
            <a:avLst/>
          </a:prstGeom>
        </p:spPr>
        <p:txBody>
          <a:bodyPr wrap="none">
            <a:spAutoFit/>
          </a:bodyPr>
          <a:lstStyle/>
          <a:p>
            <a:r>
              <a:rPr lang="es-AR" dirty="0" smtClean="0"/>
              <a:t>Año: 2009</a:t>
            </a:r>
            <a:endParaRPr lang="es-AR" dirty="0"/>
          </a:p>
        </p:txBody>
      </p:sp>
      <p:sp>
        <p:nvSpPr>
          <p:cNvPr id="25" name="24 Rectángulo"/>
          <p:cNvSpPr/>
          <p:nvPr/>
        </p:nvSpPr>
        <p:spPr>
          <a:xfrm>
            <a:off x="3275856" y="1844824"/>
            <a:ext cx="5377434" cy="369332"/>
          </a:xfrm>
          <a:prstGeom prst="rect">
            <a:avLst/>
          </a:prstGeom>
        </p:spPr>
        <p:txBody>
          <a:bodyPr wrap="none">
            <a:spAutoFit/>
          </a:bodyPr>
          <a:lstStyle/>
          <a:p>
            <a:r>
              <a:rPr lang="es-AR" dirty="0" smtClean="0"/>
              <a:t>Administrador: Control y administración del propietario</a:t>
            </a:r>
            <a:endParaRPr lang="es-AR" dirty="0"/>
          </a:p>
        </p:txBody>
      </p:sp>
      <p:sp>
        <p:nvSpPr>
          <p:cNvPr id="17" name="16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692696"/>
            <a:ext cx="5868144"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PARQUES </a:t>
            </a:r>
            <a:r>
              <a:rPr lang="es-AR" sz="2400" dirty="0" smtClean="0">
                <a:latin typeface="+mj-lt"/>
              </a:rPr>
              <a:t>GEOLÓGICO-PALEONTOLÓGICOS</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5496" y="1052736"/>
            <a:ext cx="2993200" cy="5589240"/>
          </a:xfrm>
          <a:prstGeom prst="rect">
            <a:avLst/>
          </a:prstGeom>
        </p:spPr>
      </p:pic>
      <p:sp>
        <p:nvSpPr>
          <p:cNvPr id="21" name="20 Estrella de 5 puntas"/>
          <p:cNvSpPr/>
          <p:nvPr/>
        </p:nvSpPr>
        <p:spPr>
          <a:xfrm>
            <a:off x="2051720" y="3717032"/>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5" name="14 Imagen" descr="Manera"/>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67744" y="3861048"/>
            <a:ext cx="3960440" cy="2970330"/>
          </a:xfrm>
          <a:prstGeom prst="rect">
            <a:avLst/>
          </a:prstGeom>
          <a:noFill/>
          <a:ln>
            <a:noFill/>
          </a:ln>
        </p:spPr>
      </p:pic>
      <p:pic>
        <p:nvPicPr>
          <p:cNvPr id="16" name="15 Imagen" descr="0102011_HuellasPehuen.jpg"/>
          <p:cNvPicPr>
            <a:picLocks noChangeAspect="1"/>
          </p:cNvPicPr>
          <p:nvPr/>
        </p:nvPicPr>
        <p:blipFill>
          <a:blip r:embed="rId7" cstate="print"/>
          <a:stretch>
            <a:fillRect/>
          </a:stretch>
        </p:blipFill>
        <p:spPr>
          <a:xfrm>
            <a:off x="6260080" y="2492896"/>
            <a:ext cx="2883920" cy="4320480"/>
          </a:xfrm>
          <a:prstGeom prst="rect">
            <a:avLst/>
          </a:prstGeom>
        </p:spPr>
      </p:pic>
      <p:pic>
        <p:nvPicPr>
          <p:cNvPr id="20" name="19 Imagen" descr="5670a0b79f9cb_large.jpg"/>
          <p:cNvPicPr>
            <a:picLocks noChangeAspect="1"/>
          </p:cNvPicPr>
          <p:nvPr/>
        </p:nvPicPr>
        <p:blipFill>
          <a:blip r:embed="rId8" cstate="print"/>
          <a:stretch>
            <a:fillRect/>
          </a:stretch>
        </p:blipFill>
        <p:spPr>
          <a:xfrm>
            <a:off x="2393906" y="2636912"/>
            <a:ext cx="1923553" cy="1080120"/>
          </a:xfrm>
          <a:prstGeom prst="rect">
            <a:avLst/>
          </a:prstGeom>
        </p:spPr>
      </p:pic>
      <p:pic>
        <p:nvPicPr>
          <p:cNvPr id="23" name="22 Imagen" descr="escuchando-atentamente.jpg"/>
          <p:cNvPicPr>
            <a:picLocks noChangeAspect="1"/>
          </p:cNvPicPr>
          <p:nvPr/>
        </p:nvPicPr>
        <p:blipFill>
          <a:blip r:embed="rId9" cstate="print"/>
          <a:stretch>
            <a:fillRect/>
          </a:stretch>
        </p:blipFill>
        <p:spPr>
          <a:xfrm>
            <a:off x="4355976" y="2493420"/>
            <a:ext cx="1851521" cy="1390324"/>
          </a:xfrm>
          <a:prstGeom prst="rect">
            <a:avLst/>
          </a:prstGeom>
        </p:spPr>
      </p:pic>
      <p:sp>
        <p:nvSpPr>
          <p:cNvPr id="24" name="23 Rectángulo"/>
          <p:cNvSpPr/>
          <p:nvPr/>
        </p:nvSpPr>
        <p:spPr>
          <a:xfrm>
            <a:off x="2915816" y="1196752"/>
            <a:ext cx="4530664" cy="369332"/>
          </a:xfrm>
          <a:prstGeom prst="rect">
            <a:avLst/>
          </a:prstGeom>
        </p:spPr>
        <p:txBody>
          <a:bodyPr wrap="none">
            <a:spAutoFit/>
          </a:bodyPr>
          <a:lstStyle/>
          <a:p>
            <a:r>
              <a:rPr lang="es-AR" b="1" dirty="0" smtClean="0"/>
              <a:t>Reserva Natural </a:t>
            </a:r>
            <a:r>
              <a:rPr lang="es-AR" b="1" dirty="0" err="1" smtClean="0"/>
              <a:t>Pehuen</a:t>
            </a:r>
            <a:r>
              <a:rPr lang="es-AR" b="1" dirty="0" smtClean="0"/>
              <a:t>-Co - Monte Hermoso</a:t>
            </a:r>
            <a:endParaRPr lang="es-AR" dirty="0"/>
          </a:p>
        </p:txBody>
      </p:sp>
      <p:sp>
        <p:nvSpPr>
          <p:cNvPr id="25" name="24 Rectángulo"/>
          <p:cNvSpPr/>
          <p:nvPr/>
        </p:nvSpPr>
        <p:spPr>
          <a:xfrm>
            <a:off x="2995087" y="1484784"/>
            <a:ext cx="1144865" cy="369332"/>
          </a:xfrm>
          <a:prstGeom prst="rect">
            <a:avLst/>
          </a:prstGeom>
        </p:spPr>
        <p:txBody>
          <a:bodyPr wrap="none">
            <a:spAutoFit/>
          </a:bodyPr>
          <a:lstStyle/>
          <a:p>
            <a:r>
              <a:rPr lang="es-AR" dirty="0" smtClean="0"/>
              <a:t>Año: 2005</a:t>
            </a:r>
            <a:endParaRPr lang="es-AR" dirty="0"/>
          </a:p>
        </p:txBody>
      </p:sp>
      <p:sp>
        <p:nvSpPr>
          <p:cNvPr id="26" name="25 Rectángulo"/>
          <p:cNvSpPr/>
          <p:nvPr/>
        </p:nvSpPr>
        <p:spPr>
          <a:xfrm>
            <a:off x="2987824" y="1772816"/>
            <a:ext cx="2763770" cy="369332"/>
          </a:xfrm>
          <a:prstGeom prst="rect">
            <a:avLst/>
          </a:prstGeom>
        </p:spPr>
        <p:txBody>
          <a:bodyPr wrap="none">
            <a:spAutoFit/>
          </a:bodyPr>
          <a:lstStyle/>
          <a:p>
            <a:r>
              <a:rPr lang="es-AR" dirty="0" smtClean="0"/>
              <a:t>Dimensiones: 3 kilómetros</a:t>
            </a:r>
            <a:endParaRPr lang="es-AR" dirty="0"/>
          </a:p>
        </p:txBody>
      </p:sp>
      <p:sp>
        <p:nvSpPr>
          <p:cNvPr id="27" name="26 Rectángulo"/>
          <p:cNvSpPr/>
          <p:nvPr/>
        </p:nvSpPr>
        <p:spPr>
          <a:xfrm>
            <a:off x="2987824" y="2051556"/>
            <a:ext cx="5712782" cy="369332"/>
          </a:xfrm>
          <a:prstGeom prst="rect">
            <a:avLst/>
          </a:prstGeom>
        </p:spPr>
        <p:txBody>
          <a:bodyPr wrap="none">
            <a:spAutoFit/>
          </a:bodyPr>
          <a:lstStyle/>
          <a:p>
            <a:r>
              <a:rPr lang="es-AR" dirty="0" smtClean="0"/>
              <a:t>Administrador: Gobierno de la provincia de Buenos Aires</a:t>
            </a:r>
            <a:endParaRPr lang="es-AR" dirty="0"/>
          </a:p>
        </p:txBody>
      </p:sp>
      <p:sp>
        <p:nvSpPr>
          <p:cNvPr id="18" name="17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23528" y="692696"/>
            <a:ext cx="8064896" cy="461665"/>
          </a:xfrm>
          <a:prstGeom prst="rect">
            <a:avLst/>
          </a:prstGeom>
          <a:noFill/>
        </p:spPr>
        <p:txBody>
          <a:bodyPr wrap="square">
            <a:spAutoFit/>
          </a:bodyPr>
          <a:lstStyle/>
          <a:p>
            <a:pPr fontAlgn="auto">
              <a:spcBef>
                <a:spcPts val="0"/>
              </a:spcBef>
              <a:spcAft>
                <a:spcPts val="0"/>
              </a:spcAft>
              <a:defRPr/>
            </a:pPr>
            <a:r>
              <a:rPr lang="es-AR" sz="2400" dirty="0" smtClean="0">
                <a:latin typeface="+mj-lt"/>
                <a:cs typeface="+mn-cs"/>
              </a:rPr>
              <a:t>PARQUES </a:t>
            </a:r>
            <a:r>
              <a:rPr lang="es-AR" sz="2400" dirty="0" smtClean="0">
                <a:latin typeface="+mj-lt"/>
              </a:rPr>
              <a:t>GEOLÓGICO-PALEONTOLÓGICOS</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5496" y="1052736"/>
            <a:ext cx="2993200" cy="5589240"/>
          </a:xfrm>
          <a:prstGeom prst="rect">
            <a:avLst/>
          </a:prstGeom>
        </p:spPr>
      </p:pic>
      <p:sp>
        <p:nvSpPr>
          <p:cNvPr id="21" name="20 Estrella de 5 puntas"/>
          <p:cNvSpPr/>
          <p:nvPr/>
        </p:nvSpPr>
        <p:spPr>
          <a:xfrm>
            <a:off x="562190" y="2852936"/>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24 Rectángulo"/>
          <p:cNvSpPr/>
          <p:nvPr/>
        </p:nvSpPr>
        <p:spPr>
          <a:xfrm>
            <a:off x="2995087" y="1484784"/>
            <a:ext cx="2668166" cy="369332"/>
          </a:xfrm>
          <a:prstGeom prst="rect">
            <a:avLst/>
          </a:prstGeom>
        </p:spPr>
        <p:txBody>
          <a:bodyPr wrap="none">
            <a:spAutoFit/>
          </a:bodyPr>
          <a:lstStyle/>
          <a:p>
            <a:r>
              <a:rPr lang="es-AR" dirty="0" smtClean="0"/>
              <a:t>Año descubrimiento: 1835</a:t>
            </a:r>
            <a:endParaRPr lang="es-AR" dirty="0"/>
          </a:p>
        </p:txBody>
      </p:sp>
      <p:sp>
        <p:nvSpPr>
          <p:cNvPr id="26" name="25 Rectángulo"/>
          <p:cNvSpPr/>
          <p:nvPr/>
        </p:nvSpPr>
        <p:spPr>
          <a:xfrm>
            <a:off x="2987824" y="1772816"/>
            <a:ext cx="5602303" cy="369332"/>
          </a:xfrm>
          <a:prstGeom prst="rect">
            <a:avLst/>
          </a:prstGeom>
        </p:spPr>
        <p:txBody>
          <a:bodyPr wrap="none">
            <a:spAutoFit/>
          </a:bodyPr>
          <a:lstStyle/>
          <a:p>
            <a:r>
              <a:rPr lang="es-AR" dirty="0" smtClean="0"/>
              <a:t>Situación: Hoy es parte de la Reserva Natural Villavicencio</a:t>
            </a:r>
            <a:endParaRPr lang="es-AR" dirty="0"/>
          </a:p>
        </p:txBody>
      </p:sp>
      <p:sp>
        <p:nvSpPr>
          <p:cNvPr id="27" name="26 Rectángulo"/>
          <p:cNvSpPr/>
          <p:nvPr/>
        </p:nvSpPr>
        <p:spPr>
          <a:xfrm>
            <a:off x="2987824" y="2051556"/>
            <a:ext cx="4307333" cy="369332"/>
          </a:xfrm>
          <a:prstGeom prst="rect">
            <a:avLst/>
          </a:prstGeom>
        </p:spPr>
        <p:txBody>
          <a:bodyPr wrap="none">
            <a:spAutoFit/>
          </a:bodyPr>
          <a:lstStyle/>
          <a:p>
            <a:r>
              <a:rPr lang="es-AR" dirty="0" smtClean="0"/>
              <a:t>Estado: Actualmente totalmente depredado</a:t>
            </a:r>
            <a:endParaRPr lang="es-AR" dirty="0"/>
          </a:p>
        </p:txBody>
      </p:sp>
      <p:pic>
        <p:nvPicPr>
          <p:cNvPr id="3" name="Imagen 2"/>
          <p:cNvPicPr>
            <a:picLocks noChangeAspect="1"/>
          </p:cNvPicPr>
          <p:nvPr/>
        </p:nvPicPr>
        <p:blipFill>
          <a:blip r:embed="rId6" cstate="print"/>
          <a:stretch>
            <a:fillRect/>
          </a:stretch>
        </p:blipFill>
        <p:spPr>
          <a:xfrm>
            <a:off x="5292080" y="2708920"/>
            <a:ext cx="3384376" cy="2538282"/>
          </a:xfrm>
          <a:prstGeom prst="rect">
            <a:avLst/>
          </a:prstGeom>
        </p:spPr>
      </p:pic>
      <p:pic>
        <p:nvPicPr>
          <p:cNvPr id="1026" name="Picture 2"/>
          <p:cNvPicPr>
            <a:picLocks noChangeAspect="1" noChangeArrowheads="1"/>
          </p:cNvPicPr>
          <p:nvPr/>
        </p:nvPicPr>
        <p:blipFill>
          <a:blip r:embed="rId7" cstate="print"/>
          <a:srcRect/>
          <a:stretch>
            <a:fillRect/>
          </a:stretch>
        </p:blipFill>
        <p:spPr bwMode="auto">
          <a:xfrm>
            <a:off x="2339752" y="2492896"/>
            <a:ext cx="2880320" cy="4302700"/>
          </a:xfrm>
          <a:prstGeom prst="rect">
            <a:avLst/>
          </a:prstGeom>
          <a:noFill/>
          <a:ln w="9525">
            <a:noFill/>
            <a:miter lim="800000"/>
            <a:headEnd/>
            <a:tailEnd/>
          </a:ln>
        </p:spPr>
      </p:pic>
      <p:sp>
        <p:nvSpPr>
          <p:cNvPr id="17" name="16 Rectángulo"/>
          <p:cNvSpPr/>
          <p:nvPr/>
        </p:nvSpPr>
        <p:spPr>
          <a:xfrm>
            <a:off x="2915816" y="1196752"/>
            <a:ext cx="1930080" cy="369332"/>
          </a:xfrm>
          <a:prstGeom prst="rect">
            <a:avLst/>
          </a:prstGeom>
        </p:spPr>
        <p:txBody>
          <a:bodyPr wrap="none">
            <a:spAutoFit/>
          </a:bodyPr>
          <a:lstStyle/>
          <a:p>
            <a:r>
              <a:rPr lang="es-AR" b="1" dirty="0" smtClean="0"/>
              <a:t>Bosque de Darwin</a:t>
            </a:r>
            <a:endParaRPr lang="es-AR" dirty="0"/>
          </a:p>
        </p:txBody>
      </p:sp>
      <p:sp>
        <p:nvSpPr>
          <p:cNvPr id="16" name="15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extLst>
      <p:ext uri="{BB962C8B-B14F-4D97-AF65-F5344CB8AC3E}">
        <p14:creationId xmlns:p14="http://schemas.microsoft.com/office/powerpoint/2010/main" xmlns="" val="24380829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 y="692696"/>
            <a:ext cx="5436097" cy="400110"/>
          </a:xfrm>
          <a:prstGeom prst="rect">
            <a:avLst/>
          </a:prstGeom>
          <a:noFill/>
        </p:spPr>
        <p:txBody>
          <a:bodyPr wrap="square">
            <a:spAutoFit/>
          </a:bodyPr>
          <a:lstStyle/>
          <a:p>
            <a:pPr fontAlgn="auto">
              <a:spcBef>
                <a:spcPts val="0"/>
              </a:spcBef>
              <a:spcAft>
                <a:spcPts val="0"/>
              </a:spcAft>
              <a:defRPr/>
            </a:pPr>
            <a:r>
              <a:rPr lang="es-AR" sz="2000" dirty="0" smtClean="0">
                <a:latin typeface="+mj-lt"/>
                <a:cs typeface="+mn-cs"/>
              </a:rPr>
              <a:t>PATRIMONIO MINERO – PROTECCION PROVINCIAL </a:t>
            </a:r>
            <a:endParaRPr lang="es-AR" sz="20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347864" y="1052736"/>
            <a:ext cx="2993200" cy="5589240"/>
          </a:xfrm>
          <a:prstGeom prst="rect">
            <a:avLst/>
          </a:prstGeom>
        </p:spPr>
      </p:pic>
      <p:pic>
        <p:nvPicPr>
          <p:cNvPr id="12" name="11 Imagen" descr="IMG_3372"/>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84168" y="3789040"/>
            <a:ext cx="2592288" cy="2952328"/>
          </a:xfrm>
          <a:prstGeom prst="rect">
            <a:avLst/>
          </a:prstGeom>
          <a:noFill/>
          <a:ln w="6350">
            <a:solidFill>
              <a:schemeClr val="tx1"/>
            </a:solidFill>
          </a:ln>
        </p:spPr>
      </p:pic>
      <p:sp>
        <p:nvSpPr>
          <p:cNvPr id="13" name="12 Estrella de 5 puntas"/>
          <p:cNvSpPr/>
          <p:nvPr/>
        </p:nvSpPr>
        <p:spPr>
          <a:xfrm>
            <a:off x="4067944" y="2348880"/>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4" name="13 Estrella de 5 puntas"/>
          <p:cNvSpPr/>
          <p:nvPr/>
        </p:nvSpPr>
        <p:spPr>
          <a:xfrm>
            <a:off x="4283968" y="2996952"/>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14 Estrella de 5 puntas"/>
          <p:cNvSpPr/>
          <p:nvPr/>
        </p:nvSpPr>
        <p:spPr>
          <a:xfrm>
            <a:off x="5940152" y="1844824"/>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15 Estrella de 5 puntas"/>
          <p:cNvSpPr/>
          <p:nvPr/>
        </p:nvSpPr>
        <p:spPr>
          <a:xfrm>
            <a:off x="5220072" y="3645024"/>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cxnSp>
        <p:nvCxnSpPr>
          <p:cNvPr id="17" name="16 Conector recto de flecha"/>
          <p:cNvCxnSpPr>
            <a:stCxn id="13" idx="1"/>
          </p:cNvCxnSpPr>
          <p:nvPr/>
        </p:nvCxnSpPr>
        <p:spPr>
          <a:xfrm flipH="1" flipV="1">
            <a:off x="3275856" y="2204865"/>
            <a:ext cx="792088" cy="199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a:off x="5292080" y="3700032"/>
            <a:ext cx="720080" cy="161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17 Imagen" descr="atractivos.jpg"/>
          <p:cNvPicPr>
            <a:picLocks noChangeAspect="1"/>
          </p:cNvPicPr>
          <p:nvPr/>
        </p:nvPicPr>
        <p:blipFill>
          <a:blip r:embed="rId7" cstate="print">
            <a:lum bright="20000" contrast="30000"/>
          </a:blip>
          <a:stretch>
            <a:fillRect/>
          </a:stretch>
        </p:blipFill>
        <p:spPr>
          <a:xfrm>
            <a:off x="107504" y="4581128"/>
            <a:ext cx="3456384" cy="1728192"/>
          </a:xfrm>
          <a:prstGeom prst="rect">
            <a:avLst/>
          </a:prstGeom>
          <a:ln w="6350">
            <a:solidFill>
              <a:schemeClr val="tx1"/>
            </a:solidFill>
          </a:ln>
        </p:spPr>
      </p:pic>
      <p:sp>
        <p:nvSpPr>
          <p:cNvPr id="20" name="19 Rectángulo"/>
          <p:cNvSpPr/>
          <p:nvPr/>
        </p:nvSpPr>
        <p:spPr>
          <a:xfrm>
            <a:off x="827584" y="4149080"/>
            <a:ext cx="1784848" cy="369332"/>
          </a:xfrm>
          <a:prstGeom prst="rect">
            <a:avLst/>
          </a:prstGeom>
        </p:spPr>
        <p:txBody>
          <a:bodyPr wrap="none">
            <a:spAutoFit/>
          </a:bodyPr>
          <a:lstStyle/>
          <a:p>
            <a:r>
              <a:rPr lang="es-AR" b="1" dirty="0" smtClean="0"/>
              <a:t>Mina La Carolina</a:t>
            </a:r>
            <a:endParaRPr lang="es-AR" dirty="0"/>
          </a:p>
        </p:txBody>
      </p:sp>
      <p:pic>
        <p:nvPicPr>
          <p:cNvPr id="21" name="20 Imagen" descr="6-La Mejicana.jpg_t.jpg"/>
          <p:cNvPicPr>
            <a:picLocks noChangeAspect="1"/>
          </p:cNvPicPr>
          <p:nvPr/>
        </p:nvPicPr>
        <p:blipFill>
          <a:blip r:embed="rId8" cstate="print"/>
          <a:stretch>
            <a:fillRect/>
          </a:stretch>
        </p:blipFill>
        <p:spPr>
          <a:xfrm>
            <a:off x="410344" y="1484784"/>
            <a:ext cx="2793504" cy="2095128"/>
          </a:xfrm>
          <a:prstGeom prst="rect">
            <a:avLst/>
          </a:prstGeom>
        </p:spPr>
      </p:pic>
      <p:sp>
        <p:nvSpPr>
          <p:cNvPr id="22" name="21 Rectángulo"/>
          <p:cNvSpPr/>
          <p:nvPr/>
        </p:nvSpPr>
        <p:spPr>
          <a:xfrm>
            <a:off x="179512" y="1124744"/>
            <a:ext cx="3402406" cy="369332"/>
          </a:xfrm>
          <a:prstGeom prst="rect">
            <a:avLst/>
          </a:prstGeom>
        </p:spPr>
        <p:txBody>
          <a:bodyPr wrap="none">
            <a:spAutoFit/>
          </a:bodyPr>
          <a:lstStyle/>
          <a:p>
            <a:r>
              <a:rPr lang="es-AR" b="1" dirty="0" err="1" smtClean="0"/>
              <a:t>Cablecarril</a:t>
            </a:r>
            <a:r>
              <a:rPr lang="es-AR" b="1" dirty="0" smtClean="0"/>
              <a:t> de la mina la Mejicana</a:t>
            </a:r>
            <a:endParaRPr lang="es-AR" dirty="0"/>
          </a:p>
        </p:txBody>
      </p:sp>
      <p:pic>
        <p:nvPicPr>
          <p:cNvPr id="23" name="22 Imagen" descr="minas-wanda-6.jpg"/>
          <p:cNvPicPr>
            <a:picLocks noChangeAspect="1"/>
          </p:cNvPicPr>
          <p:nvPr/>
        </p:nvPicPr>
        <p:blipFill>
          <a:blip r:embed="rId9" cstate="print"/>
          <a:stretch>
            <a:fillRect/>
          </a:stretch>
        </p:blipFill>
        <p:spPr>
          <a:xfrm>
            <a:off x="6284922" y="908720"/>
            <a:ext cx="2859078" cy="1751886"/>
          </a:xfrm>
          <a:prstGeom prst="rect">
            <a:avLst/>
          </a:prstGeom>
        </p:spPr>
      </p:pic>
      <p:pic>
        <p:nvPicPr>
          <p:cNvPr id="24" name="23 Imagen" descr="minas-de-wanda-1.jpg"/>
          <p:cNvPicPr>
            <a:picLocks noChangeAspect="1"/>
          </p:cNvPicPr>
          <p:nvPr/>
        </p:nvPicPr>
        <p:blipFill>
          <a:blip r:embed="rId10" cstate="print"/>
          <a:stretch>
            <a:fillRect/>
          </a:stretch>
        </p:blipFill>
        <p:spPr>
          <a:xfrm>
            <a:off x="7527032" y="2276872"/>
            <a:ext cx="1616968" cy="1212726"/>
          </a:xfrm>
          <a:prstGeom prst="rect">
            <a:avLst/>
          </a:prstGeom>
          <a:ln w="6350">
            <a:solidFill>
              <a:schemeClr val="tx1"/>
            </a:solidFill>
          </a:ln>
        </p:spPr>
      </p:pic>
      <p:sp>
        <p:nvSpPr>
          <p:cNvPr id="25" name="24 Rectángulo"/>
          <p:cNvSpPr/>
          <p:nvPr/>
        </p:nvSpPr>
        <p:spPr>
          <a:xfrm>
            <a:off x="5364088" y="548680"/>
            <a:ext cx="3711914" cy="369332"/>
          </a:xfrm>
          <a:prstGeom prst="rect">
            <a:avLst/>
          </a:prstGeom>
        </p:spPr>
        <p:txBody>
          <a:bodyPr wrap="none">
            <a:spAutoFit/>
          </a:bodyPr>
          <a:lstStyle/>
          <a:p>
            <a:r>
              <a:rPr lang="es-AR" b="1" dirty="0" smtClean="0"/>
              <a:t>Geodas de Minas de </a:t>
            </a:r>
            <a:r>
              <a:rPr lang="es-AR" b="1" dirty="0" err="1" smtClean="0"/>
              <a:t>Wanda</a:t>
            </a:r>
            <a:r>
              <a:rPr lang="es-AR" b="1" dirty="0" smtClean="0"/>
              <a:t>-Libertad</a:t>
            </a:r>
            <a:endParaRPr lang="es-AR" dirty="0"/>
          </a:p>
        </p:txBody>
      </p:sp>
      <p:sp>
        <p:nvSpPr>
          <p:cNvPr id="26" name="25 Rectángulo"/>
          <p:cNvSpPr/>
          <p:nvPr/>
        </p:nvSpPr>
        <p:spPr>
          <a:xfrm>
            <a:off x="6084168" y="3429000"/>
            <a:ext cx="923843" cy="369332"/>
          </a:xfrm>
          <a:prstGeom prst="rect">
            <a:avLst/>
          </a:prstGeom>
        </p:spPr>
        <p:txBody>
          <a:bodyPr wrap="none">
            <a:spAutoFit/>
          </a:bodyPr>
          <a:lstStyle/>
          <a:p>
            <a:r>
              <a:rPr lang="es-AR" b="1" dirty="0" err="1" smtClean="0"/>
              <a:t>Tandilia</a:t>
            </a:r>
            <a:endParaRPr lang="es-AR" dirty="0"/>
          </a:p>
        </p:txBody>
      </p:sp>
      <p:cxnSp>
        <p:nvCxnSpPr>
          <p:cNvPr id="27" name="26 Conector recto de flecha"/>
          <p:cNvCxnSpPr>
            <a:stCxn id="14" idx="2"/>
          </p:cNvCxnSpPr>
          <p:nvPr/>
        </p:nvCxnSpPr>
        <p:spPr>
          <a:xfrm flipH="1">
            <a:off x="3203848" y="3140968"/>
            <a:ext cx="1107625" cy="12961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28 Conector recto de flecha"/>
          <p:cNvCxnSpPr/>
          <p:nvPr/>
        </p:nvCxnSpPr>
        <p:spPr>
          <a:xfrm flipV="1">
            <a:off x="6012160" y="1412776"/>
            <a:ext cx="288032" cy="504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27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lum bright="40000" contrast="-40000"/>
          </a:blip>
          <a:srcRect t="6142" r="3263" b="7869"/>
          <a:stretch>
            <a:fillRect/>
          </a:stretch>
        </p:blipFill>
        <p:spPr bwMode="auto">
          <a:xfrm>
            <a:off x="143000" y="2204864"/>
            <a:ext cx="8965504" cy="4536504"/>
          </a:xfrm>
          <a:prstGeom prst="rect">
            <a:avLst/>
          </a:prstGeom>
          <a:noFill/>
          <a:ln w="9525">
            <a:noFill/>
            <a:miter lim="800000"/>
            <a:headEnd/>
            <a:tailEnd/>
          </a:ln>
        </p:spPr>
      </p:pic>
      <p:sp>
        <p:nvSpPr>
          <p:cNvPr id="4" name="3 CuadroTexto"/>
          <p:cNvSpPr txBox="1"/>
          <p:nvPr/>
        </p:nvSpPr>
        <p:spPr>
          <a:xfrm>
            <a:off x="35496" y="663079"/>
            <a:ext cx="8352928"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ACCIONES DEL SEGEMAR RELATIVAS AL PATRIMONIO GEOLÓGICO</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3"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4"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5" cstate="print"/>
          <a:stretch>
            <a:fillRect/>
          </a:stretch>
        </p:blipFill>
        <p:spPr>
          <a:xfrm>
            <a:off x="7956376" y="-27384"/>
            <a:ext cx="1177878" cy="620687"/>
          </a:xfrm>
          <a:prstGeom prst="rect">
            <a:avLst/>
          </a:prstGeom>
        </p:spPr>
      </p:pic>
      <p:sp>
        <p:nvSpPr>
          <p:cNvPr id="12" name="11 Rectángulo"/>
          <p:cNvSpPr/>
          <p:nvPr/>
        </p:nvSpPr>
        <p:spPr>
          <a:xfrm>
            <a:off x="107504" y="1209526"/>
            <a:ext cx="9036496" cy="923330"/>
          </a:xfrm>
          <a:prstGeom prst="rect">
            <a:avLst/>
          </a:prstGeom>
          <a:solidFill>
            <a:schemeClr val="tx1"/>
          </a:solidFill>
        </p:spPr>
        <p:txBody>
          <a:bodyPr wrap="square">
            <a:spAutoFit/>
          </a:bodyPr>
          <a:lstStyle/>
          <a:p>
            <a:r>
              <a:rPr lang="es-AR" b="1" dirty="0" smtClean="0">
                <a:solidFill>
                  <a:schemeClr val="bg1"/>
                </a:solidFill>
              </a:rPr>
              <a:t>SEGEMAR</a:t>
            </a:r>
            <a:r>
              <a:rPr lang="es-AR" dirty="0" smtClean="0">
                <a:solidFill>
                  <a:schemeClr val="bg1"/>
                </a:solidFill>
              </a:rPr>
              <a:t>:</a:t>
            </a:r>
          </a:p>
          <a:p>
            <a:r>
              <a:rPr lang="es-AR" dirty="0" smtClean="0">
                <a:solidFill>
                  <a:schemeClr val="bg1"/>
                </a:solidFill>
              </a:rPr>
              <a:t> ….. investigación de base necesaria para el desarrollo productivo y </a:t>
            </a:r>
            <a:r>
              <a:rPr lang="es-AR" b="1" dirty="0" smtClean="0">
                <a:solidFill>
                  <a:srgbClr val="FFFF00"/>
                </a:solidFill>
              </a:rPr>
              <a:t>debiendo atender asimismo a la difusión de sus resultados y a la protección del patrimonio natural</a:t>
            </a:r>
            <a:r>
              <a:rPr lang="es-AR" dirty="0" smtClean="0">
                <a:solidFill>
                  <a:schemeClr val="bg1"/>
                </a:solidFill>
              </a:rPr>
              <a:t>….</a:t>
            </a:r>
            <a:endParaRPr lang="es-AR" dirty="0">
              <a:solidFill>
                <a:schemeClr val="bg1"/>
              </a:solidFill>
            </a:endParaRPr>
          </a:p>
        </p:txBody>
      </p:sp>
      <p:sp>
        <p:nvSpPr>
          <p:cNvPr id="16" name="15 Rectángulo"/>
          <p:cNvSpPr/>
          <p:nvPr/>
        </p:nvSpPr>
        <p:spPr>
          <a:xfrm>
            <a:off x="107504" y="2204864"/>
            <a:ext cx="2160240" cy="3970318"/>
          </a:xfrm>
          <a:prstGeom prst="rect">
            <a:avLst/>
          </a:prstGeom>
          <a:solidFill>
            <a:schemeClr val="tx1"/>
          </a:solidFill>
        </p:spPr>
        <p:txBody>
          <a:bodyPr wrap="square">
            <a:spAutoFit/>
          </a:bodyPr>
          <a:lstStyle/>
          <a:p>
            <a:r>
              <a:rPr lang="es-AR" b="1" dirty="0" smtClean="0">
                <a:solidFill>
                  <a:schemeClr val="bg1"/>
                </a:solidFill>
              </a:rPr>
              <a:t>SEGEMAR</a:t>
            </a:r>
            <a:r>
              <a:rPr lang="es-AR" dirty="0" smtClean="0">
                <a:solidFill>
                  <a:schemeClr val="bg1"/>
                </a:solidFill>
              </a:rPr>
              <a:t>:</a:t>
            </a:r>
          </a:p>
          <a:p>
            <a:r>
              <a:rPr lang="es-AR" dirty="0" smtClean="0">
                <a:solidFill>
                  <a:schemeClr val="bg1"/>
                </a:solidFill>
              </a:rPr>
              <a:t>Entre sus responsabilidades primarias y acciones se encuentra la de </a:t>
            </a:r>
            <a:r>
              <a:rPr lang="es-AR" b="1" dirty="0" smtClean="0">
                <a:solidFill>
                  <a:srgbClr val="FFFF00"/>
                </a:solidFill>
              </a:rPr>
              <a:t>intervenir en la preservación del paisaje, promocionar monumentos geológicos naturales y proteger yacimientos paleontológicos</a:t>
            </a:r>
            <a:endParaRPr lang="es-AR" b="1" dirty="0">
              <a:solidFill>
                <a:srgbClr val="FFFF00"/>
              </a:solidFill>
            </a:endParaRPr>
          </a:p>
        </p:txBody>
      </p:sp>
      <p:sp>
        <p:nvSpPr>
          <p:cNvPr id="19" name="18 Rectángulo"/>
          <p:cNvSpPr/>
          <p:nvPr/>
        </p:nvSpPr>
        <p:spPr>
          <a:xfrm>
            <a:off x="3239344" y="2204864"/>
            <a:ext cx="5904656" cy="923330"/>
          </a:xfrm>
          <a:prstGeom prst="rect">
            <a:avLst/>
          </a:prstGeom>
          <a:solidFill>
            <a:schemeClr val="tx1"/>
          </a:solidFill>
        </p:spPr>
        <p:txBody>
          <a:bodyPr wrap="square">
            <a:spAutoFit/>
          </a:bodyPr>
          <a:lstStyle/>
          <a:p>
            <a:r>
              <a:rPr lang="es-AR" b="1" dirty="0" smtClean="0">
                <a:solidFill>
                  <a:schemeClr val="bg1"/>
                </a:solidFill>
              </a:rPr>
              <a:t>GRUPO DE TRABAJO</a:t>
            </a:r>
            <a:r>
              <a:rPr lang="es-AR" dirty="0" smtClean="0">
                <a:solidFill>
                  <a:schemeClr val="bg1"/>
                </a:solidFill>
              </a:rPr>
              <a:t>:</a:t>
            </a:r>
          </a:p>
          <a:p>
            <a:r>
              <a:rPr lang="es-AR" dirty="0" smtClean="0">
                <a:solidFill>
                  <a:schemeClr val="bg1"/>
                </a:solidFill>
              </a:rPr>
              <a:t>Comisión de Sitios de Interés Geológico de Argentina (CSIGA)</a:t>
            </a:r>
          </a:p>
          <a:p>
            <a:r>
              <a:rPr lang="es-AR" b="1" dirty="0" smtClean="0">
                <a:solidFill>
                  <a:schemeClr val="bg1"/>
                </a:solidFill>
              </a:rPr>
              <a:t>[</a:t>
            </a:r>
            <a:r>
              <a:rPr lang="es-AR" b="1" dirty="0" smtClean="0">
                <a:solidFill>
                  <a:schemeClr val="tx2">
                    <a:lumMod val="40000"/>
                    <a:lumOff val="60000"/>
                  </a:schemeClr>
                </a:solidFill>
              </a:rPr>
              <a:t>csiga@segemar.gov.ar</a:t>
            </a:r>
            <a:r>
              <a:rPr lang="es-AR" b="1" dirty="0" smtClean="0">
                <a:solidFill>
                  <a:schemeClr val="bg1"/>
                </a:solidFill>
              </a:rPr>
              <a:t>]</a:t>
            </a:r>
            <a:endParaRPr lang="es-AR" b="1" dirty="0">
              <a:solidFill>
                <a:srgbClr val="FFFF00"/>
              </a:solidFill>
            </a:endParaRPr>
          </a:p>
        </p:txBody>
      </p:sp>
      <p:sp>
        <p:nvSpPr>
          <p:cNvPr id="13" name="12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26287" t="10728" r="40092" b="3448"/>
          <a:stretch>
            <a:fillRect/>
          </a:stretch>
        </p:blipFill>
        <p:spPr bwMode="auto">
          <a:xfrm rot="20268395">
            <a:off x="5385524" y="3259720"/>
            <a:ext cx="1936718" cy="2780928"/>
          </a:xfrm>
          <a:prstGeom prst="rect">
            <a:avLst/>
          </a:prstGeom>
          <a:noFill/>
          <a:ln w="9525">
            <a:noFill/>
            <a:miter lim="800000"/>
            <a:headEnd/>
            <a:tailEnd/>
          </a:ln>
        </p:spPr>
      </p:pic>
      <p:sp>
        <p:nvSpPr>
          <p:cNvPr id="4" name="3 CuadroTexto"/>
          <p:cNvSpPr txBox="1"/>
          <p:nvPr/>
        </p:nvSpPr>
        <p:spPr>
          <a:xfrm>
            <a:off x="107504" y="764704"/>
            <a:ext cx="8352928"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ACCIONES DEL SEGEMAR RELATIVAS AL PATRIMONIO GEOLÓGICO</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3"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4"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5" cstate="print"/>
          <a:stretch>
            <a:fillRect/>
          </a:stretch>
        </p:blipFill>
        <p:spPr>
          <a:xfrm>
            <a:off x="7956376" y="-27384"/>
            <a:ext cx="1177878" cy="620687"/>
          </a:xfrm>
          <a:prstGeom prst="rect">
            <a:avLst/>
          </a:prstGeom>
        </p:spPr>
      </p:pic>
      <p:sp>
        <p:nvSpPr>
          <p:cNvPr id="13" name="12 Rectángulo"/>
          <p:cNvSpPr/>
          <p:nvPr/>
        </p:nvSpPr>
        <p:spPr>
          <a:xfrm>
            <a:off x="251520" y="1412776"/>
            <a:ext cx="1152128" cy="369332"/>
          </a:xfrm>
          <a:prstGeom prst="rect">
            <a:avLst/>
          </a:prstGeom>
          <a:solidFill>
            <a:schemeClr val="tx1"/>
          </a:solidFill>
        </p:spPr>
        <p:txBody>
          <a:bodyPr wrap="square">
            <a:spAutoFit/>
          </a:bodyPr>
          <a:lstStyle/>
          <a:p>
            <a:r>
              <a:rPr lang="es-AR" b="1" dirty="0" smtClean="0">
                <a:solidFill>
                  <a:schemeClr val="bg1"/>
                </a:solidFill>
              </a:rPr>
              <a:t>ACCIONES</a:t>
            </a:r>
          </a:p>
        </p:txBody>
      </p:sp>
      <p:sp>
        <p:nvSpPr>
          <p:cNvPr id="15" name="14 Rectángulo"/>
          <p:cNvSpPr/>
          <p:nvPr/>
        </p:nvSpPr>
        <p:spPr>
          <a:xfrm>
            <a:off x="251520" y="5025950"/>
            <a:ext cx="3096344" cy="92333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AR" dirty="0" smtClean="0">
                <a:solidFill>
                  <a:schemeClr val="tx1"/>
                </a:solidFill>
              </a:rPr>
              <a:t>El SEGEMAR ha inventariado, hasta el momento, más de </a:t>
            </a:r>
            <a:r>
              <a:rPr lang="es-AR" b="1" dirty="0" smtClean="0">
                <a:solidFill>
                  <a:schemeClr val="tx1"/>
                </a:solidFill>
              </a:rPr>
              <a:t>350 sitios de interés</a:t>
            </a:r>
            <a:r>
              <a:rPr lang="es-AR" dirty="0" smtClean="0">
                <a:solidFill>
                  <a:schemeClr val="tx1"/>
                </a:solidFill>
              </a:rPr>
              <a:t>.</a:t>
            </a:r>
          </a:p>
        </p:txBody>
      </p:sp>
      <p:sp>
        <p:nvSpPr>
          <p:cNvPr id="17" name="16 Rectángulo"/>
          <p:cNvSpPr/>
          <p:nvPr/>
        </p:nvSpPr>
        <p:spPr>
          <a:xfrm>
            <a:off x="251520" y="1916832"/>
            <a:ext cx="8784976" cy="646331"/>
          </a:xfrm>
          <a:prstGeom prst="rect">
            <a:avLst/>
          </a:prstGeom>
          <a:solidFill>
            <a:schemeClr val="tx1">
              <a:lumMod val="50000"/>
              <a:lumOff val="50000"/>
            </a:schemeClr>
          </a:solidFill>
        </p:spPr>
        <p:txBody>
          <a:bodyPr wrap="square">
            <a:spAutoFit/>
          </a:bodyPr>
          <a:lstStyle/>
          <a:p>
            <a:r>
              <a:rPr lang="es-AR" dirty="0" smtClean="0">
                <a:solidFill>
                  <a:schemeClr val="bg1"/>
                </a:solidFill>
              </a:rPr>
              <a:t>Año 1993….Incorporación en cada Hoja Geológica de un capítulo dedicado a la descripción de los </a:t>
            </a:r>
            <a:r>
              <a:rPr lang="es-AR" b="1" dirty="0" smtClean="0">
                <a:solidFill>
                  <a:srgbClr val="FFFF00"/>
                </a:solidFill>
              </a:rPr>
              <a:t>Sitios de Interés Geológico (SIG)</a:t>
            </a:r>
            <a:r>
              <a:rPr lang="es-AR" dirty="0" smtClean="0">
                <a:solidFill>
                  <a:schemeClr val="bg1"/>
                </a:solidFill>
              </a:rPr>
              <a:t>.</a:t>
            </a:r>
          </a:p>
        </p:txBody>
      </p:sp>
      <p:sp>
        <p:nvSpPr>
          <p:cNvPr id="18" name="17 Rectángulo"/>
          <p:cNvSpPr/>
          <p:nvPr/>
        </p:nvSpPr>
        <p:spPr>
          <a:xfrm>
            <a:off x="251520" y="2632844"/>
            <a:ext cx="3096344" cy="230832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s-AR" b="1" dirty="0" smtClean="0"/>
              <a:t>Sitios de interés geológico</a:t>
            </a:r>
          </a:p>
          <a:p>
            <a:r>
              <a:rPr lang="es-AR" dirty="0" smtClean="0"/>
              <a:t>Recursos no renovables de índole cultural, cuya exposición y contenido resultan óptimos para reconocer e interpretar el diseño de los procesos geológicos que han modelado nuestro planeta.</a:t>
            </a:r>
          </a:p>
        </p:txBody>
      </p:sp>
      <p:pic>
        <p:nvPicPr>
          <p:cNvPr id="2050" name="Picture 2"/>
          <p:cNvPicPr>
            <a:picLocks noChangeAspect="1" noChangeArrowheads="1"/>
          </p:cNvPicPr>
          <p:nvPr/>
        </p:nvPicPr>
        <p:blipFill>
          <a:blip r:embed="rId6" cstate="print"/>
          <a:srcRect l="26409" t="10670" r="39980" b="3967"/>
          <a:stretch>
            <a:fillRect/>
          </a:stretch>
        </p:blipFill>
        <p:spPr bwMode="auto">
          <a:xfrm>
            <a:off x="3851920" y="3212976"/>
            <a:ext cx="2016224" cy="2880320"/>
          </a:xfrm>
          <a:prstGeom prst="rect">
            <a:avLst/>
          </a:prstGeom>
          <a:noFill/>
          <a:ln w="9525">
            <a:noFill/>
            <a:miter lim="800000"/>
            <a:headEnd/>
            <a:tailEnd/>
          </a:ln>
        </p:spPr>
      </p:pic>
      <p:pic>
        <p:nvPicPr>
          <p:cNvPr id="2052" name="Picture 4"/>
          <p:cNvPicPr>
            <a:picLocks noChangeAspect="1" noChangeArrowheads="1"/>
          </p:cNvPicPr>
          <p:nvPr/>
        </p:nvPicPr>
        <p:blipFill>
          <a:blip r:embed="rId7" cstate="print"/>
          <a:srcRect l="26136" t="10101" r="40909" b="5051"/>
          <a:stretch>
            <a:fillRect/>
          </a:stretch>
        </p:blipFill>
        <p:spPr bwMode="auto">
          <a:xfrm>
            <a:off x="6804248" y="3501008"/>
            <a:ext cx="2088232" cy="3024336"/>
          </a:xfrm>
          <a:prstGeom prst="rect">
            <a:avLst/>
          </a:prstGeom>
          <a:noFill/>
          <a:ln w="9525">
            <a:noFill/>
            <a:miter lim="800000"/>
            <a:headEnd/>
            <a:tailEnd/>
          </a:ln>
        </p:spPr>
      </p:pic>
      <p:sp>
        <p:nvSpPr>
          <p:cNvPr id="16" name="15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7504" y="764704"/>
            <a:ext cx="8352928"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ACCIONES DEL SEGEMAR RELATIVAS AL PATRIMONIO GEOLÓGICO</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0 Imagen" descr="Figuras tapas libros.jpg"/>
          <p:cNvPicPr/>
          <p:nvPr/>
        </p:nvPicPr>
        <p:blipFill>
          <a:blip r:embed="rId5" cstate="print"/>
          <a:stretch>
            <a:fillRect/>
          </a:stretch>
        </p:blipFill>
        <p:spPr>
          <a:xfrm>
            <a:off x="4139952" y="2780928"/>
            <a:ext cx="4392488" cy="3280770"/>
          </a:xfrm>
          <a:prstGeom prst="rect">
            <a:avLst/>
          </a:prstGeom>
        </p:spPr>
      </p:pic>
      <p:sp>
        <p:nvSpPr>
          <p:cNvPr id="13" name="12 Rectángulo"/>
          <p:cNvSpPr/>
          <p:nvPr/>
        </p:nvSpPr>
        <p:spPr>
          <a:xfrm>
            <a:off x="179512" y="1916832"/>
            <a:ext cx="3600400" cy="4247317"/>
          </a:xfrm>
          <a:prstGeom prst="rect">
            <a:avLst/>
          </a:prstGeom>
          <a:solidFill>
            <a:schemeClr val="tx1">
              <a:lumMod val="50000"/>
              <a:lumOff val="50000"/>
            </a:schemeClr>
          </a:solidFill>
        </p:spPr>
        <p:txBody>
          <a:bodyPr wrap="square">
            <a:spAutoFit/>
          </a:bodyPr>
          <a:lstStyle/>
          <a:p>
            <a:r>
              <a:rPr lang="es-AR" b="1" dirty="0" smtClean="0">
                <a:solidFill>
                  <a:schemeClr val="bg1"/>
                </a:solidFill>
              </a:rPr>
              <a:t>Proyecto Sitios de Interés Geológico de la República Argentina </a:t>
            </a:r>
            <a:r>
              <a:rPr lang="es-AR" dirty="0" smtClean="0">
                <a:solidFill>
                  <a:schemeClr val="bg1"/>
                </a:solidFill>
              </a:rPr>
              <a:t>[2004]</a:t>
            </a:r>
          </a:p>
          <a:p>
            <a:endParaRPr lang="es-AR" dirty="0" smtClean="0">
              <a:solidFill>
                <a:schemeClr val="bg1"/>
              </a:solidFill>
            </a:endParaRPr>
          </a:p>
          <a:p>
            <a:r>
              <a:rPr lang="es-AR" dirty="0" smtClean="0">
                <a:solidFill>
                  <a:schemeClr val="bg1"/>
                </a:solidFill>
              </a:rPr>
              <a:t>Es llevado a cabo por el IGRM y tiene por objetivos:</a:t>
            </a:r>
          </a:p>
          <a:p>
            <a:pPr lvl="0" indent="-342900">
              <a:buFont typeface="+mj-lt"/>
              <a:buAutoNum type="arabicPeriod"/>
            </a:pPr>
            <a:r>
              <a:rPr lang="es-AR" dirty="0" smtClean="0">
                <a:solidFill>
                  <a:schemeClr val="bg1"/>
                </a:solidFill>
              </a:rPr>
              <a:t>dar a conocer a la comunidad en general los sitios de interés geológico</a:t>
            </a:r>
          </a:p>
          <a:p>
            <a:pPr lvl="0" indent="-342900">
              <a:buFont typeface="+mj-lt"/>
              <a:buAutoNum type="arabicPeriod"/>
            </a:pPr>
            <a:r>
              <a:rPr lang="es-AR" dirty="0" smtClean="0">
                <a:solidFill>
                  <a:schemeClr val="bg1"/>
                </a:solidFill>
              </a:rPr>
              <a:t>difundir el conocimiento geológico</a:t>
            </a:r>
          </a:p>
          <a:p>
            <a:pPr lvl="0" indent="-342900">
              <a:buFont typeface="+mj-lt"/>
              <a:buAutoNum type="arabicPeriod"/>
            </a:pPr>
            <a:r>
              <a:rPr lang="es-AR" dirty="0" smtClean="0">
                <a:solidFill>
                  <a:schemeClr val="bg1"/>
                </a:solidFill>
              </a:rPr>
              <a:t>brindar información que sirva de base para la realización de actividades vinculadas con el medio natural y promover la protección del patrimonio.</a:t>
            </a:r>
          </a:p>
        </p:txBody>
      </p:sp>
      <p:sp>
        <p:nvSpPr>
          <p:cNvPr id="17" name="16 Rectángulo"/>
          <p:cNvSpPr/>
          <p:nvPr/>
        </p:nvSpPr>
        <p:spPr>
          <a:xfrm>
            <a:off x="251520" y="1412776"/>
            <a:ext cx="1152128" cy="369332"/>
          </a:xfrm>
          <a:prstGeom prst="rect">
            <a:avLst/>
          </a:prstGeom>
          <a:solidFill>
            <a:schemeClr val="tx1"/>
          </a:solidFill>
        </p:spPr>
        <p:txBody>
          <a:bodyPr wrap="square">
            <a:spAutoFit/>
          </a:bodyPr>
          <a:lstStyle/>
          <a:p>
            <a:r>
              <a:rPr lang="es-AR" b="1" dirty="0" smtClean="0">
                <a:solidFill>
                  <a:schemeClr val="bg1"/>
                </a:solidFill>
              </a:rPr>
              <a:t>ACCIONES</a:t>
            </a:r>
          </a:p>
        </p:txBody>
      </p:sp>
      <p:sp>
        <p:nvSpPr>
          <p:cNvPr id="18" name="17 Rectángulo"/>
          <p:cNvSpPr/>
          <p:nvPr/>
        </p:nvSpPr>
        <p:spPr>
          <a:xfrm>
            <a:off x="4032448" y="1785590"/>
            <a:ext cx="4572000" cy="923330"/>
          </a:xfrm>
          <a:prstGeom prst="rect">
            <a:avLst/>
          </a:prstGeom>
          <a:solidFill>
            <a:schemeClr val="tx1">
              <a:lumMod val="50000"/>
              <a:lumOff val="50000"/>
            </a:schemeClr>
          </a:solidFill>
        </p:spPr>
        <p:txBody>
          <a:bodyPr wrap="square">
            <a:spAutoFit/>
          </a:bodyPr>
          <a:lstStyle/>
          <a:p>
            <a:pPr lvl="0" indent="-342900"/>
            <a:r>
              <a:rPr lang="es-AR" b="1" dirty="0" smtClean="0">
                <a:solidFill>
                  <a:schemeClr val="bg1"/>
                </a:solidFill>
              </a:rPr>
              <a:t>Libro “</a:t>
            </a:r>
            <a:r>
              <a:rPr lang="es-AR" b="1" dirty="0" smtClean="0">
                <a:solidFill>
                  <a:srgbClr val="FFFF00"/>
                </a:solidFill>
              </a:rPr>
              <a:t>Sitios de Interés Geológico de la</a:t>
            </a:r>
          </a:p>
          <a:p>
            <a:pPr lvl="0" indent="-342900"/>
            <a:r>
              <a:rPr lang="es-AR" b="1" dirty="0" smtClean="0">
                <a:solidFill>
                  <a:srgbClr val="FFFF00"/>
                </a:solidFill>
              </a:rPr>
              <a:t>República Argentina. Los geólogos nos</a:t>
            </a:r>
          </a:p>
          <a:p>
            <a:pPr lvl="0" indent="-342900"/>
            <a:r>
              <a:rPr lang="es-AR" b="1" dirty="0" smtClean="0">
                <a:solidFill>
                  <a:srgbClr val="FFFF00"/>
                </a:solidFill>
              </a:rPr>
              <a:t>cuentan</a:t>
            </a:r>
            <a:r>
              <a:rPr lang="es-AR" b="1" dirty="0" smtClean="0">
                <a:solidFill>
                  <a:schemeClr val="bg1"/>
                </a:solidFill>
              </a:rPr>
              <a:t>…” (CSIGA 2008).</a:t>
            </a:r>
          </a:p>
        </p:txBody>
      </p:sp>
      <p:sp>
        <p:nvSpPr>
          <p:cNvPr id="12" name="11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07504" y="764704"/>
            <a:ext cx="8352928"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ACCIONES DEL SEGEMAR RELATIVAS AL PATRIMONIO GEOLÓGICO</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sp>
        <p:nvSpPr>
          <p:cNvPr id="13" name="12 Rectángulo"/>
          <p:cNvSpPr/>
          <p:nvPr/>
        </p:nvSpPr>
        <p:spPr>
          <a:xfrm>
            <a:off x="251520" y="1844824"/>
            <a:ext cx="4176464" cy="646331"/>
          </a:xfrm>
          <a:prstGeom prst="rect">
            <a:avLst/>
          </a:prstGeom>
          <a:solidFill>
            <a:schemeClr val="tx1">
              <a:lumMod val="50000"/>
              <a:lumOff val="50000"/>
            </a:schemeClr>
          </a:solidFill>
        </p:spPr>
        <p:txBody>
          <a:bodyPr wrap="square">
            <a:spAutoFit/>
          </a:bodyPr>
          <a:lstStyle/>
          <a:p>
            <a:pPr lvl="0" indent="-342900"/>
            <a:r>
              <a:rPr lang="es-AR" b="1" dirty="0" smtClean="0">
                <a:solidFill>
                  <a:schemeClr val="bg1"/>
                </a:solidFill>
              </a:rPr>
              <a:t>Instalación de paneles temáticos en los Sitios de interés geológico</a:t>
            </a:r>
          </a:p>
        </p:txBody>
      </p:sp>
      <p:sp>
        <p:nvSpPr>
          <p:cNvPr id="17" name="16 Rectángulo"/>
          <p:cNvSpPr/>
          <p:nvPr/>
        </p:nvSpPr>
        <p:spPr>
          <a:xfrm>
            <a:off x="251520" y="1412776"/>
            <a:ext cx="1152128" cy="369332"/>
          </a:xfrm>
          <a:prstGeom prst="rect">
            <a:avLst/>
          </a:prstGeom>
          <a:solidFill>
            <a:schemeClr val="tx1"/>
          </a:solidFill>
        </p:spPr>
        <p:txBody>
          <a:bodyPr wrap="square">
            <a:spAutoFit/>
          </a:bodyPr>
          <a:lstStyle/>
          <a:p>
            <a:r>
              <a:rPr lang="es-AR" b="1" dirty="0" smtClean="0">
                <a:solidFill>
                  <a:schemeClr val="bg1"/>
                </a:solidFill>
              </a:rPr>
              <a:t>ACCIONES</a:t>
            </a:r>
          </a:p>
        </p:txBody>
      </p:sp>
      <p:sp>
        <p:nvSpPr>
          <p:cNvPr id="18" name="17 Rectángulo"/>
          <p:cNvSpPr/>
          <p:nvPr/>
        </p:nvSpPr>
        <p:spPr>
          <a:xfrm>
            <a:off x="4572000" y="2348880"/>
            <a:ext cx="4464496" cy="923330"/>
          </a:xfrm>
          <a:prstGeom prst="rect">
            <a:avLst/>
          </a:prstGeom>
          <a:solidFill>
            <a:schemeClr val="tx1">
              <a:lumMod val="50000"/>
              <a:lumOff val="50000"/>
            </a:schemeClr>
          </a:solidFill>
        </p:spPr>
        <p:txBody>
          <a:bodyPr wrap="square">
            <a:spAutoFit/>
          </a:bodyPr>
          <a:lstStyle/>
          <a:p>
            <a:pPr lvl="0" indent="-342900"/>
            <a:r>
              <a:rPr lang="es-AR" b="1" dirty="0" smtClean="0">
                <a:solidFill>
                  <a:schemeClr val="bg1"/>
                </a:solidFill>
              </a:rPr>
              <a:t>Elaboración de videos de libre distribución vinculados a los capítulos del libro (</a:t>
            </a:r>
            <a:r>
              <a:rPr lang="es-AR" b="1" i="1" dirty="0" smtClean="0">
                <a:solidFill>
                  <a:schemeClr val="bg1"/>
                </a:solidFill>
                <a:hlinkClick r:id="rId5"/>
              </a:rPr>
              <a:t>www.empremin.com.ar</a:t>
            </a:r>
            <a:r>
              <a:rPr lang="es-AR" b="1" dirty="0" smtClean="0">
                <a:solidFill>
                  <a:schemeClr val="bg1"/>
                </a:solidFill>
              </a:rPr>
              <a:t>)</a:t>
            </a:r>
          </a:p>
        </p:txBody>
      </p:sp>
      <p:pic>
        <p:nvPicPr>
          <p:cNvPr id="19" name="18 Imagen" descr="Reserva Laguna Diamante - Mendoza 2"/>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25328" y="2564904"/>
            <a:ext cx="4102656" cy="3096344"/>
          </a:xfrm>
          <a:prstGeom prst="rect">
            <a:avLst/>
          </a:prstGeom>
          <a:noFill/>
          <a:ln>
            <a:noFill/>
          </a:ln>
        </p:spPr>
      </p:pic>
      <p:pic>
        <p:nvPicPr>
          <p:cNvPr id="3074" name="Picture 2"/>
          <p:cNvPicPr>
            <a:picLocks noChangeAspect="1" noChangeArrowheads="1"/>
          </p:cNvPicPr>
          <p:nvPr/>
        </p:nvPicPr>
        <p:blipFill>
          <a:blip r:embed="rId7" cstate="print"/>
          <a:srcRect l="11340" t="5498" r="12371" b="10195"/>
          <a:stretch>
            <a:fillRect/>
          </a:stretch>
        </p:blipFill>
        <p:spPr bwMode="auto">
          <a:xfrm>
            <a:off x="4518776" y="3645024"/>
            <a:ext cx="4517720" cy="2808312"/>
          </a:xfrm>
          <a:prstGeom prst="rect">
            <a:avLst/>
          </a:prstGeom>
          <a:noFill/>
          <a:ln w="9525">
            <a:noFill/>
            <a:miter lim="800000"/>
            <a:headEnd/>
            <a:tailEnd/>
          </a:ln>
        </p:spPr>
      </p:pic>
      <p:sp>
        <p:nvSpPr>
          <p:cNvPr id="15" name="14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cstate="print"/>
          <a:srcRect l="1968" t="20491" r="1968" b="9322"/>
          <a:stretch>
            <a:fillRect/>
          </a:stretch>
        </p:blipFill>
        <p:spPr bwMode="auto">
          <a:xfrm>
            <a:off x="120073" y="2132856"/>
            <a:ext cx="8988431" cy="4104456"/>
          </a:xfrm>
          <a:prstGeom prst="rect">
            <a:avLst/>
          </a:prstGeom>
          <a:noFill/>
          <a:ln w="12700" cap="sq" cmpd="sng">
            <a:solidFill>
              <a:schemeClr val="tx1"/>
            </a:solidFill>
            <a:miter lim="800000"/>
            <a:headEnd/>
            <a:tailEnd/>
          </a:ln>
          <a:effectLst/>
        </p:spPr>
      </p:pic>
      <p:pic>
        <p:nvPicPr>
          <p:cNvPr id="12" name="Picture 6"/>
          <p:cNvPicPr>
            <a:picLocks noChangeAspect="1" noChangeArrowheads="1"/>
          </p:cNvPicPr>
          <p:nvPr/>
        </p:nvPicPr>
        <p:blipFill>
          <a:blip r:embed="rId3" cstate="print"/>
          <a:srcRect/>
          <a:stretch>
            <a:fillRect/>
          </a:stretch>
        </p:blipFill>
        <p:spPr bwMode="auto">
          <a:xfrm rot="20545274">
            <a:off x="6169820" y="3272116"/>
            <a:ext cx="2328863" cy="3311525"/>
          </a:xfrm>
          <a:prstGeom prst="rect">
            <a:avLst/>
          </a:prstGeom>
          <a:noFill/>
          <a:ln w="9525">
            <a:solidFill>
              <a:schemeClr val="tx1"/>
            </a:solidFill>
            <a:miter lim="800000"/>
            <a:headEnd/>
            <a:tailEnd/>
          </a:ln>
          <a:effectLst/>
        </p:spPr>
      </p:pic>
      <p:pic>
        <p:nvPicPr>
          <p:cNvPr id="15" name="Picture 8"/>
          <p:cNvPicPr>
            <a:picLocks noChangeAspect="1" noChangeArrowheads="1"/>
          </p:cNvPicPr>
          <p:nvPr/>
        </p:nvPicPr>
        <p:blipFill>
          <a:blip r:embed="rId4" cstate="print"/>
          <a:srcRect l="18690" t="7011" b="8607"/>
          <a:stretch>
            <a:fillRect/>
          </a:stretch>
        </p:blipFill>
        <p:spPr bwMode="auto">
          <a:xfrm>
            <a:off x="539552" y="3933056"/>
            <a:ext cx="2016125" cy="1309687"/>
          </a:xfrm>
          <a:prstGeom prst="rect">
            <a:avLst/>
          </a:prstGeom>
          <a:noFill/>
          <a:ln w="9525">
            <a:solidFill>
              <a:schemeClr val="bg1"/>
            </a:solidFill>
            <a:miter lim="800000"/>
            <a:headEnd/>
            <a:tailEnd/>
          </a:ln>
          <a:effectLst/>
        </p:spPr>
      </p:pic>
      <p:pic>
        <p:nvPicPr>
          <p:cNvPr id="18" name="Picture 10" descr="IMG_7429"/>
          <p:cNvPicPr>
            <a:picLocks noChangeAspect="1" noChangeArrowheads="1"/>
          </p:cNvPicPr>
          <p:nvPr/>
        </p:nvPicPr>
        <p:blipFill>
          <a:blip r:embed="rId5" cstate="print"/>
          <a:srcRect/>
          <a:stretch>
            <a:fillRect/>
          </a:stretch>
        </p:blipFill>
        <p:spPr bwMode="auto">
          <a:xfrm>
            <a:off x="4572000" y="5373216"/>
            <a:ext cx="1727200" cy="1295400"/>
          </a:xfrm>
          <a:prstGeom prst="rect">
            <a:avLst/>
          </a:prstGeom>
          <a:noFill/>
        </p:spPr>
      </p:pic>
      <p:pic>
        <p:nvPicPr>
          <p:cNvPr id="19" name="Picture 11"/>
          <p:cNvPicPr>
            <a:picLocks noChangeAspect="1" noChangeArrowheads="1"/>
          </p:cNvPicPr>
          <p:nvPr/>
        </p:nvPicPr>
        <p:blipFill>
          <a:blip r:embed="rId6" cstate="print"/>
          <a:srcRect/>
          <a:stretch>
            <a:fillRect/>
          </a:stretch>
        </p:blipFill>
        <p:spPr bwMode="auto">
          <a:xfrm>
            <a:off x="1763688" y="4869160"/>
            <a:ext cx="2809875" cy="1804987"/>
          </a:xfrm>
          <a:prstGeom prst="rect">
            <a:avLst/>
          </a:prstGeom>
          <a:noFill/>
          <a:ln w="9525">
            <a:noFill/>
            <a:miter lim="800000"/>
            <a:headEnd/>
            <a:tailEnd/>
          </a:ln>
          <a:effectLst/>
        </p:spPr>
      </p:pic>
      <p:pic>
        <p:nvPicPr>
          <p:cNvPr id="21" name="Picture 12"/>
          <p:cNvPicPr>
            <a:picLocks noChangeAspect="1" noChangeArrowheads="1"/>
          </p:cNvPicPr>
          <p:nvPr/>
        </p:nvPicPr>
        <p:blipFill>
          <a:blip r:embed="rId7" cstate="print"/>
          <a:srcRect/>
          <a:stretch>
            <a:fillRect/>
          </a:stretch>
        </p:blipFill>
        <p:spPr bwMode="auto">
          <a:xfrm>
            <a:off x="36488" y="5157192"/>
            <a:ext cx="1727200" cy="1643062"/>
          </a:xfrm>
          <a:prstGeom prst="rect">
            <a:avLst/>
          </a:prstGeom>
          <a:noFill/>
          <a:ln w="9525">
            <a:noFill/>
            <a:miter lim="800000"/>
            <a:headEnd/>
            <a:tailEnd/>
          </a:ln>
          <a:effectLst/>
        </p:spPr>
      </p:pic>
      <p:sp>
        <p:nvSpPr>
          <p:cNvPr id="4" name="3 CuadroTexto"/>
          <p:cNvSpPr txBox="1"/>
          <p:nvPr/>
        </p:nvSpPr>
        <p:spPr>
          <a:xfrm>
            <a:off x="35496" y="548680"/>
            <a:ext cx="8352928"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ACCIONES DEL SEGEMAR RELATIVAS AL PATRIMONIO GEOLÓGICO</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8"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9"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10" cstate="print"/>
          <a:stretch>
            <a:fillRect/>
          </a:stretch>
        </p:blipFill>
        <p:spPr>
          <a:xfrm>
            <a:off x="7956376" y="-27384"/>
            <a:ext cx="1177878" cy="620687"/>
          </a:xfrm>
          <a:prstGeom prst="rect">
            <a:avLst/>
          </a:prstGeom>
        </p:spPr>
      </p:pic>
      <p:sp>
        <p:nvSpPr>
          <p:cNvPr id="13" name="12 Rectángulo"/>
          <p:cNvSpPr/>
          <p:nvPr/>
        </p:nvSpPr>
        <p:spPr>
          <a:xfrm>
            <a:off x="1259632" y="980728"/>
            <a:ext cx="5472608" cy="369332"/>
          </a:xfrm>
          <a:prstGeom prst="rect">
            <a:avLst/>
          </a:prstGeom>
          <a:solidFill>
            <a:schemeClr val="tx1">
              <a:lumMod val="50000"/>
              <a:lumOff val="50000"/>
            </a:schemeClr>
          </a:solidFill>
        </p:spPr>
        <p:txBody>
          <a:bodyPr wrap="square">
            <a:spAutoFit/>
          </a:bodyPr>
          <a:lstStyle/>
          <a:p>
            <a:pPr indent="-342900"/>
            <a:r>
              <a:rPr lang="es-AR" b="1" dirty="0" smtClean="0">
                <a:solidFill>
                  <a:schemeClr val="bg1"/>
                </a:solidFill>
              </a:rPr>
              <a:t>INVENTARIO</a:t>
            </a:r>
            <a:r>
              <a:rPr lang="es-AR" dirty="0" smtClean="0">
                <a:solidFill>
                  <a:schemeClr val="bg1"/>
                </a:solidFill>
              </a:rPr>
              <a:t> de sitios de interés geológico en Argentina</a:t>
            </a:r>
          </a:p>
        </p:txBody>
      </p:sp>
      <p:sp>
        <p:nvSpPr>
          <p:cNvPr id="17" name="16 Rectángulo"/>
          <p:cNvSpPr/>
          <p:nvPr/>
        </p:nvSpPr>
        <p:spPr>
          <a:xfrm>
            <a:off x="35496" y="971436"/>
            <a:ext cx="1152128" cy="369332"/>
          </a:xfrm>
          <a:prstGeom prst="rect">
            <a:avLst/>
          </a:prstGeom>
          <a:solidFill>
            <a:schemeClr val="tx1"/>
          </a:solidFill>
        </p:spPr>
        <p:txBody>
          <a:bodyPr wrap="square">
            <a:spAutoFit/>
          </a:bodyPr>
          <a:lstStyle/>
          <a:p>
            <a:r>
              <a:rPr lang="es-AR" b="1" dirty="0" smtClean="0">
                <a:solidFill>
                  <a:schemeClr val="bg1"/>
                </a:solidFill>
              </a:rPr>
              <a:t>ACCIONES</a:t>
            </a:r>
          </a:p>
        </p:txBody>
      </p:sp>
      <p:sp>
        <p:nvSpPr>
          <p:cNvPr id="20" name="19 Rectángulo"/>
          <p:cNvSpPr/>
          <p:nvPr/>
        </p:nvSpPr>
        <p:spPr>
          <a:xfrm>
            <a:off x="35496" y="1412776"/>
            <a:ext cx="9108504" cy="615553"/>
          </a:xfrm>
          <a:prstGeom prst="rect">
            <a:avLst/>
          </a:prstGeom>
          <a:solidFill>
            <a:schemeClr val="tx1">
              <a:lumMod val="50000"/>
              <a:lumOff val="50000"/>
            </a:schemeClr>
          </a:solidFill>
        </p:spPr>
        <p:txBody>
          <a:bodyPr wrap="square">
            <a:spAutoFit/>
          </a:bodyPr>
          <a:lstStyle/>
          <a:p>
            <a:pPr indent="-342900"/>
            <a:r>
              <a:rPr lang="es-AR" dirty="0" smtClean="0">
                <a:solidFill>
                  <a:schemeClr val="bg1"/>
                </a:solidFill>
              </a:rPr>
              <a:t>La estructura del inventario:</a:t>
            </a:r>
          </a:p>
          <a:p>
            <a:pPr indent="-342900"/>
            <a:r>
              <a:rPr lang="es-AR" sz="1600" b="1" dirty="0" smtClean="0">
                <a:solidFill>
                  <a:schemeClr val="bg1"/>
                </a:solidFill>
              </a:rPr>
              <a:t>UBICACIÓN – ACCESOS – GEOLOGÍA; VALORACIÓN-CONSERVACIÓN; MATERIAL GRÁFICO; CONTACTOS</a:t>
            </a:r>
          </a:p>
        </p:txBody>
      </p:sp>
      <p:sp>
        <p:nvSpPr>
          <p:cNvPr id="22" name="21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5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sp>
        <p:nvSpPr>
          <p:cNvPr id="11" name="10 CuadroTexto"/>
          <p:cNvSpPr txBox="1"/>
          <p:nvPr/>
        </p:nvSpPr>
        <p:spPr>
          <a:xfrm>
            <a:off x="107504" y="548680"/>
            <a:ext cx="8352928" cy="461665"/>
          </a:xfrm>
          <a:prstGeom prst="rect">
            <a:avLst/>
          </a:prstGeom>
          <a:noFill/>
        </p:spPr>
        <p:txBody>
          <a:bodyPr wrap="square">
            <a:spAutoFit/>
          </a:bodyPr>
          <a:lstStyle/>
          <a:p>
            <a:pPr algn="ctr" fontAlgn="auto">
              <a:spcBef>
                <a:spcPts val="0"/>
              </a:spcBef>
              <a:spcAft>
                <a:spcPts val="0"/>
              </a:spcAft>
              <a:defRPr/>
            </a:pPr>
            <a:r>
              <a:rPr lang="es-AR" sz="2400" b="1" dirty="0" smtClean="0">
                <a:latin typeface="+mj-lt"/>
              </a:rPr>
              <a:t>CONSIDERACIONES FINALES</a:t>
            </a:r>
            <a:endParaRPr lang="es-AR" sz="2400" b="1" dirty="0">
              <a:latin typeface="+mj-lt"/>
              <a:cs typeface="+mn-cs"/>
            </a:endParaRPr>
          </a:p>
        </p:txBody>
      </p:sp>
      <p:sp>
        <p:nvSpPr>
          <p:cNvPr id="12" name="11 Rectángulo"/>
          <p:cNvSpPr/>
          <p:nvPr/>
        </p:nvSpPr>
        <p:spPr>
          <a:xfrm>
            <a:off x="143508" y="980728"/>
            <a:ext cx="8856984" cy="5909310"/>
          </a:xfrm>
          <a:prstGeom prst="rect">
            <a:avLst/>
          </a:prstGeom>
          <a:noFill/>
        </p:spPr>
        <p:txBody>
          <a:bodyPr wrap="square">
            <a:spAutoFit/>
          </a:bodyPr>
          <a:lstStyle/>
          <a:p>
            <a:pPr indent="-342900">
              <a:buFont typeface="Wingdings" pitchFamily="2" charset="2"/>
              <a:buChar char="Ø"/>
            </a:pPr>
            <a:r>
              <a:rPr lang="es-AR" dirty="0" smtClean="0">
                <a:latin typeface="Arial" panose="020B0604020202020204" pitchFamily="34" charset="0"/>
                <a:cs typeface="Arial" panose="020B0604020202020204" pitchFamily="34" charset="0"/>
              </a:rPr>
              <a:t>Acciones permanentes del SEGEMAR:</a:t>
            </a:r>
          </a:p>
          <a:p>
            <a:endParaRPr lang="es-AR" dirty="0" smtClean="0">
              <a:latin typeface="Arial" panose="020B0604020202020204" pitchFamily="34" charset="0"/>
              <a:cs typeface="Arial" panose="020B0604020202020204" pitchFamily="34" charset="0"/>
            </a:endParaRPr>
          </a:p>
          <a:p>
            <a:r>
              <a:rPr lang="es-AR" dirty="0" smtClean="0">
                <a:solidFill>
                  <a:schemeClr val="tx2"/>
                </a:solidFill>
                <a:latin typeface="Arial" panose="020B0604020202020204" pitchFamily="34" charset="0"/>
                <a:cs typeface="Arial" panose="020B0604020202020204" pitchFamily="34" charset="0"/>
              </a:rPr>
              <a:t>Realizar el Inventario y catalogación sistemáticos de los bienes que integran el patrimonio geológico, a escala local, regional y nacional, que se integran al Sistema de Información Geológica Ambiental Minera. </a:t>
            </a:r>
          </a:p>
          <a:p>
            <a:endParaRPr lang="es-AR" dirty="0" smtClean="0">
              <a:solidFill>
                <a:schemeClr val="tx2"/>
              </a:solidFill>
              <a:latin typeface="Arial" panose="020B0604020202020204" pitchFamily="34" charset="0"/>
              <a:cs typeface="Arial" panose="020B0604020202020204" pitchFamily="34" charset="0"/>
            </a:endParaRPr>
          </a:p>
          <a:p>
            <a:r>
              <a:rPr lang="es-AR" dirty="0" smtClean="0">
                <a:solidFill>
                  <a:schemeClr val="tx2"/>
                </a:solidFill>
                <a:latin typeface="Arial" panose="020B0604020202020204" pitchFamily="34" charset="0"/>
                <a:cs typeface="Arial" panose="020B0604020202020204" pitchFamily="34" charset="0"/>
              </a:rPr>
              <a:t>Desarrollar actividades de difusión (cartelería explicativa y publicaciones ad hoc).</a:t>
            </a:r>
          </a:p>
          <a:p>
            <a:pPr indent="-342900"/>
            <a:endParaRPr lang="es-AR" dirty="0" smtClean="0">
              <a:latin typeface="Arial" panose="020B0604020202020204" pitchFamily="34" charset="0"/>
              <a:cs typeface="Arial" panose="020B0604020202020204" pitchFamily="34" charset="0"/>
            </a:endParaRPr>
          </a:p>
          <a:p>
            <a:pPr indent="-342900">
              <a:buFont typeface="Wingdings" pitchFamily="2" charset="2"/>
              <a:buChar char="Ø"/>
            </a:pPr>
            <a:r>
              <a:rPr lang="es-AR" dirty="0" smtClean="0">
                <a:latin typeface="Arial" panose="020B0604020202020204" pitchFamily="34" charset="0"/>
                <a:cs typeface="Arial" panose="020B0604020202020204" pitchFamily="34" charset="0"/>
              </a:rPr>
              <a:t>Futuras acciones del SEGEMAR:</a:t>
            </a:r>
          </a:p>
          <a:p>
            <a:pPr indent="-342900"/>
            <a:endParaRPr lang="es-AR" dirty="0" smtClean="0">
              <a:latin typeface="Arial" panose="020B0604020202020204" pitchFamily="34" charset="0"/>
              <a:cs typeface="Arial" panose="020B0604020202020204" pitchFamily="34" charset="0"/>
            </a:endParaRPr>
          </a:p>
          <a:p>
            <a:pPr indent="-342900"/>
            <a:r>
              <a:rPr lang="es-AR" dirty="0" smtClean="0">
                <a:solidFill>
                  <a:srgbClr val="C00000"/>
                </a:solidFill>
                <a:latin typeface="Arial" panose="020B0604020202020204" pitchFamily="34" charset="0"/>
                <a:cs typeface="Arial" panose="020B0604020202020204" pitchFamily="34" charset="0"/>
              </a:rPr>
              <a:t>Integrar organismos a nivel nacional que sean referentes oficiales del tema para articular acciones en temas de inventario y conservación.</a:t>
            </a:r>
          </a:p>
          <a:p>
            <a:pPr indent="-342900"/>
            <a:endParaRPr lang="es-AR" dirty="0" smtClean="0">
              <a:solidFill>
                <a:srgbClr val="C00000"/>
              </a:solidFill>
              <a:latin typeface="Arial" panose="020B0604020202020204" pitchFamily="34" charset="0"/>
              <a:cs typeface="Arial" panose="020B0604020202020204" pitchFamily="34" charset="0"/>
            </a:endParaRPr>
          </a:p>
          <a:p>
            <a:pPr indent="-342900"/>
            <a:r>
              <a:rPr lang="es-AR" dirty="0" smtClean="0">
                <a:solidFill>
                  <a:srgbClr val="C00000"/>
                </a:solidFill>
                <a:latin typeface="Arial" panose="020B0604020202020204" pitchFamily="34" charset="0"/>
                <a:cs typeface="Arial" panose="020B0604020202020204" pitchFamily="34" charset="0"/>
              </a:rPr>
              <a:t>Diseñar una legislación específica orientada a definir políticas de divulgación y protección del patrimonio geológico.</a:t>
            </a:r>
          </a:p>
          <a:p>
            <a:pPr indent="-342900"/>
            <a:endParaRPr lang="es-AR" dirty="0" smtClean="0">
              <a:solidFill>
                <a:srgbClr val="C00000"/>
              </a:solidFill>
              <a:latin typeface="Arial" panose="020B0604020202020204" pitchFamily="34" charset="0"/>
              <a:cs typeface="Arial" panose="020B0604020202020204" pitchFamily="34" charset="0"/>
            </a:endParaRPr>
          </a:p>
          <a:p>
            <a:pPr indent="-342900"/>
            <a:r>
              <a:rPr lang="es-AR" dirty="0" smtClean="0">
                <a:solidFill>
                  <a:srgbClr val="C00000"/>
                </a:solidFill>
                <a:latin typeface="Arial" panose="020B0604020202020204" pitchFamily="34" charset="0"/>
                <a:cs typeface="Arial" panose="020B0604020202020204" pitchFamily="34" charset="0"/>
              </a:rPr>
              <a:t>Consensuar a nivel nacional programas con continuidad en el tiempo, asignación de recursos adecuada y acciones que eviten la superposición de tareas. </a:t>
            </a:r>
          </a:p>
          <a:p>
            <a:pPr indent="-342900"/>
            <a:endParaRPr lang="es-AR" dirty="0">
              <a:solidFill>
                <a:srgbClr val="C00000"/>
              </a:solidFill>
              <a:latin typeface="Arial" panose="020B0604020202020204" pitchFamily="34" charset="0"/>
              <a:cs typeface="Arial" panose="020B0604020202020204" pitchFamily="34" charset="0"/>
            </a:endParaRPr>
          </a:p>
          <a:p>
            <a:pPr indent="-342900"/>
            <a:r>
              <a:rPr lang="es-AR" dirty="0" smtClean="0">
                <a:solidFill>
                  <a:srgbClr val="C00000"/>
                </a:solidFill>
                <a:latin typeface="Arial" panose="020B0604020202020204" pitchFamily="34" charset="0"/>
                <a:cs typeface="Arial" panose="020B0604020202020204" pitchFamily="34" charset="0"/>
              </a:rPr>
              <a:t>Dar apoyo técnico a las propuestas de conformación de parques geológicos o de </a:t>
            </a:r>
            <a:r>
              <a:rPr lang="es-AR" dirty="0" err="1" smtClean="0">
                <a:solidFill>
                  <a:srgbClr val="C00000"/>
                </a:solidFill>
                <a:latin typeface="Arial" panose="020B0604020202020204" pitchFamily="34" charset="0"/>
                <a:cs typeface="Arial" panose="020B0604020202020204" pitchFamily="34" charset="0"/>
              </a:rPr>
              <a:t>geoparques</a:t>
            </a:r>
            <a:endParaRPr lang="es-AR" dirty="0" smtClean="0">
              <a:solidFill>
                <a:srgbClr val="C00000"/>
              </a:solidFill>
              <a:latin typeface="Arial" panose="020B0604020202020204" pitchFamily="34" charset="0"/>
              <a:cs typeface="Arial" panose="020B0604020202020204" pitchFamily="34" charset="0"/>
            </a:endParaRPr>
          </a:p>
        </p:txBody>
      </p:sp>
      <p:sp>
        <p:nvSpPr>
          <p:cNvPr id="10" name="9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22 Imagen" descr="Bosque_petrificado.jpg"/>
          <p:cNvPicPr>
            <a:picLocks noChangeAspect="1"/>
          </p:cNvPicPr>
          <p:nvPr/>
        </p:nvPicPr>
        <p:blipFill>
          <a:blip r:embed="rId2" cstate="print"/>
          <a:stretch>
            <a:fillRect/>
          </a:stretch>
        </p:blipFill>
        <p:spPr>
          <a:xfrm>
            <a:off x="4238145" y="2996952"/>
            <a:ext cx="4735071" cy="2520280"/>
          </a:xfrm>
          <a:prstGeom prst="rect">
            <a:avLst/>
          </a:prstGeom>
        </p:spPr>
      </p:pic>
      <p:pic>
        <p:nvPicPr>
          <p:cNvPr id="22" name="21 Imagen" descr="Mina_Incahuasi.jpg"/>
          <p:cNvPicPr>
            <a:picLocks noChangeAspect="1"/>
          </p:cNvPicPr>
          <p:nvPr/>
        </p:nvPicPr>
        <p:blipFill>
          <a:blip r:embed="rId3" cstate="print"/>
          <a:stretch>
            <a:fillRect/>
          </a:stretch>
        </p:blipFill>
        <p:spPr>
          <a:xfrm>
            <a:off x="107504" y="3861048"/>
            <a:ext cx="3840425" cy="2880320"/>
          </a:xfrm>
          <a:prstGeom prst="rect">
            <a:avLst/>
          </a:prstGeom>
        </p:spPr>
      </p:pic>
      <p:pic>
        <p:nvPicPr>
          <p:cNvPr id="21" name="20 Imagen" descr="san_ignacio_1.jpg"/>
          <p:cNvPicPr>
            <a:picLocks noChangeAspect="1"/>
          </p:cNvPicPr>
          <p:nvPr/>
        </p:nvPicPr>
        <p:blipFill>
          <a:blip r:embed="rId4" cstate="print"/>
          <a:stretch>
            <a:fillRect/>
          </a:stretch>
        </p:blipFill>
        <p:spPr>
          <a:xfrm>
            <a:off x="106995" y="2036845"/>
            <a:ext cx="2664805" cy="1776538"/>
          </a:xfrm>
          <a:prstGeom prst="rect">
            <a:avLst/>
          </a:prstGeom>
        </p:spPr>
      </p:pic>
      <p:sp>
        <p:nvSpPr>
          <p:cNvPr id="4" name="3 CuadroTexto"/>
          <p:cNvSpPr txBox="1"/>
          <p:nvPr/>
        </p:nvSpPr>
        <p:spPr>
          <a:xfrm>
            <a:off x="0" y="519063"/>
            <a:ext cx="5796136"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EL PATRIMONIO NATURAL EN ARGENTINA…..</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5"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6"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7" cstate="print"/>
          <a:stretch>
            <a:fillRect/>
          </a:stretch>
        </p:blipFill>
        <p:spPr>
          <a:xfrm>
            <a:off x="7956376" y="-27384"/>
            <a:ext cx="1177878" cy="620687"/>
          </a:xfrm>
          <a:prstGeom prst="rect">
            <a:avLst/>
          </a:prstGeom>
        </p:spPr>
      </p:pic>
      <p:sp>
        <p:nvSpPr>
          <p:cNvPr id="12" name="11 Rectángulo"/>
          <p:cNvSpPr/>
          <p:nvPr/>
        </p:nvSpPr>
        <p:spPr>
          <a:xfrm>
            <a:off x="179512" y="1052736"/>
            <a:ext cx="705642"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AR" b="1" dirty="0" smtClean="0"/>
              <a:t>1913 </a:t>
            </a:r>
            <a:endParaRPr lang="es-AR" b="1" dirty="0"/>
          </a:p>
        </p:txBody>
      </p:sp>
      <p:sp>
        <p:nvSpPr>
          <p:cNvPr id="13" name="12 Rectángulo"/>
          <p:cNvSpPr/>
          <p:nvPr/>
        </p:nvSpPr>
        <p:spPr>
          <a:xfrm>
            <a:off x="936104" y="908720"/>
            <a:ext cx="7884368"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AR" dirty="0" smtClean="0"/>
              <a:t>Ley Nacional 9.080: “las ruinas y yacimientos arqueológicos y paleontológicos de interés científico son propiedad de la Nación”</a:t>
            </a:r>
            <a:endParaRPr lang="es-AR" dirty="0"/>
          </a:p>
        </p:txBody>
      </p:sp>
      <p:sp>
        <p:nvSpPr>
          <p:cNvPr id="14" name="13 Rectángulo"/>
          <p:cNvSpPr/>
          <p:nvPr/>
        </p:nvSpPr>
        <p:spPr>
          <a:xfrm>
            <a:off x="107504" y="1628800"/>
            <a:ext cx="3744416" cy="369332"/>
          </a:xfrm>
          <a:prstGeom prst="rect">
            <a:avLst/>
          </a:prstGeom>
          <a:solidFill>
            <a:schemeClr val="tx1">
              <a:lumMod val="50000"/>
              <a:lumOff val="50000"/>
            </a:schemeClr>
          </a:solidFill>
        </p:spPr>
        <p:txBody>
          <a:bodyPr wrap="square">
            <a:spAutoFit/>
          </a:bodyPr>
          <a:lstStyle/>
          <a:p>
            <a:r>
              <a:rPr lang="es-AR" b="1" dirty="0" smtClean="0">
                <a:solidFill>
                  <a:schemeClr val="bg1"/>
                </a:solidFill>
              </a:rPr>
              <a:t>1943: Monumento Histórico Nacional </a:t>
            </a:r>
            <a:endParaRPr lang="es-AR" b="1" dirty="0">
              <a:solidFill>
                <a:schemeClr val="bg1"/>
              </a:solidFill>
            </a:endParaRPr>
          </a:p>
        </p:txBody>
      </p:sp>
      <p:sp>
        <p:nvSpPr>
          <p:cNvPr id="16" name="15 Rectángulo"/>
          <p:cNvSpPr/>
          <p:nvPr/>
        </p:nvSpPr>
        <p:spPr>
          <a:xfrm>
            <a:off x="107504" y="2060848"/>
            <a:ext cx="1720023" cy="369332"/>
          </a:xfrm>
          <a:prstGeom prst="rect">
            <a:avLst/>
          </a:prstGeom>
          <a:solidFill>
            <a:schemeClr val="tx1">
              <a:lumMod val="50000"/>
              <a:lumOff val="50000"/>
            </a:schemeClr>
          </a:solidFill>
        </p:spPr>
        <p:txBody>
          <a:bodyPr wrap="square">
            <a:spAutoFit/>
          </a:bodyPr>
          <a:lstStyle/>
          <a:p>
            <a:r>
              <a:rPr lang="es-AR" dirty="0" smtClean="0">
                <a:solidFill>
                  <a:schemeClr val="bg1"/>
                </a:solidFill>
              </a:rPr>
              <a:t>Ruinas jesuíticas</a:t>
            </a:r>
            <a:endParaRPr lang="es-AR" dirty="0">
              <a:solidFill>
                <a:schemeClr val="bg1"/>
              </a:solidFill>
            </a:endParaRPr>
          </a:p>
        </p:txBody>
      </p:sp>
      <p:sp>
        <p:nvSpPr>
          <p:cNvPr id="17" name="16 Rectángulo"/>
          <p:cNvSpPr/>
          <p:nvPr/>
        </p:nvSpPr>
        <p:spPr>
          <a:xfrm>
            <a:off x="107504" y="3861048"/>
            <a:ext cx="1603003" cy="369332"/>
          </a:xfrm>
          <a:prstGeom prst="rect">
            <a:avLst/>
          </a:prstGeom>
          <a:solidFill>
            <a:schemeClr val="tx1">
              <a:lumMod val="50000"/>
              <a:lumOff val="50000"/>
            </a:schemeClr>
          </a:solidFill>
        </p:spPr>
        <p:txBody>
          <a:bodyPr wrap="square">
            <a:spAutoFit/>
          </a:bodyPr>
          <a:lstStyle/>
          <a:p>
            <a:r>
              <a:rPr lang="es-AR" dirty="0" smtClean="0">
                <a:solidFill>
                  <a:schemeClr val="bg1"/>
                </a:solidFill>
              </a:rPr>
              <a:t>Mina </a:t>
            </a:r>
            <a:r>
              <a:rPr lang="es-AR" dirty="0" err="1" smtClean="0">
                <a:solidFill>
                  <a:schemeClr val="bg1"/>
                </a:solidFill>
              </a:rPr>
              <a:t>Incahuasi</a:t>
            </a:r>
            <a:endParaRPr lang="es-AR" dirty="0" smtClean="0">
              <a:solidFill>
                <a:schemeClr val="bg1"/>
              </a:solidFill>
            </a:endParaRPr>
          </a:p>
        </p:txBody>
      </p:sp>
      <p:sp>
        <p:nvSpPr>
          <p:cNvPr id="18" name="17 Rectángulo"/>
          <p:cNvSpPr/>
          <p:nvPr/>
        </p:nvSpPr>
        <p:spPr>
          <a:xfrm>
            <a:off x="4211960" y="2555612"/>
            <a:ext cx="3675686" cy="369332"/>
          </a:xfrm>
          <a:prstGeom prst="rect">
            <a:avLst/>
          </a:prstGeom>
          <a:solidFill>
            <a:schemeClr val="tx1">
              <a:lumMod val="50000"/>
              <a:lumOff val="50000"/>
            </a:schemeClr>
          </a:solidFill>
        </p:spPr>
        <p:txBody>
          <a:bodyPr wrap="none">
            <a:spAutoFit/>
          </a:bodyPr>
          <a:lstStyle/>
          <a:p>
            <a:r>
              <a:rPr lang="es-AR" b="1" dirty="0" smtClean="0">
                <a:solidFill>
                  <a:schemeClr val="bg1"/>
                </a:solidFill>
              </a:rPr>
              <a:t>1954: Monumento Natural Nacional </a:t>
            </a:r>
          </a:p>
        </p:txBody>
      </p:sp>
      <p:sp>
        <p:nvSpPr>
          <p:cNvPr id="20" name="19 Rectángulo"/>
          <p:cNvSpPr/>
          <p:nvPr/>
        </p:nvSpPr>
        <p:spPr>
          <a:xfrm>
            <a:off x="4228554" y="2996952"/>
            <a:ext cx="3295774" cy="369332"/>
          </a:xfrm>
          <a:prstGeom prst="rect">
            <a:avLst/>
          </a:prstGeom>
          <a:solidFill>
            <a:schemeClr val="tx1">
              <a:lumMod val="50000"/>
              <a:lumOff val="50000"/>
            </a:schemeClr>
          </a:solidFill>
        </p:spPr>
        <p:txBody>
          <a:bodyPr wrap="square">
            <a:spAutoFit/>
          </a:bodyPr>
          <a:lstStyle/>
          <a:p>
            <a:r>
              <a:rPr lang="es-AR" dirty="0" smtClean="0">
                <a:solidFill>
                  <a:schemeClr val="bg1"/>
                </a:solidFill>
              </a:rPr>
              <a:t>Bosques Petrificados Patagónicos</a:t>
            </a:r>
          </a:p>
        </p:txBody>
      </p:sp>
      <p:sp>
        <p:nvSpPr>
          <p:cNvPr id="19" name="18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5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imagen-aerea-cataratas-del-iguazu.jpg"/>
          <p:cNvPicPr>
            <a:picLocks noChangeAspect="1"/>
          </p:cNvPicPr>
          <p:nvPr/>
        </p:nvPicPr>
        <p:blipFill>
          <a:blip r:embed="rId5" cstate="print"/>
          <a:stretch>
            <a:fillRect/>
          </a:stretch>
        </p:blipFill>
        <p:spPr>
          <a:xfrm>
            <a:off x="17253" y="620688"/>
            <a:ext cx="9126747" cy="6237311"/>
          </a:xfrm>
          <a:prstGeom prst="rect">
            <a:avLst/>
          </a:prstGeom>
        </p:spPr>
      </p:pic>
      <p:sp>
        <p:nvSpPr>
          <p:cNvPr id="13" name="12 CuadroTexto"/>
          <p:cNvSpPr txBox="1"/>
          <p:nvPr/>
        </p:nvSpPr>
        <p:spPr>
          <a:xfrm>
            <a:off x="107504" y="620688"/>
            <a:ext cx="8352928" cy="461665"/>
          </a:xfrm>
          <a:prstGeom prst="rect">
            <a:avLst/>
          </a:prstGeom>
          <a:noFill/>
        </p:spPr>
        <p:txBody>
          <a:bodyPr wrap="square">
            <a:spAutoFit/>
          </a:bodyPr>
          <a:lstStyle/>
          <a:p>
            <a:pPr algn="ctr" fontAlgn="auto">
              <a:spcBef>
                <a:spcPts val="0"/>
              </a:spcBef>
              <a:spcAft>
                <a:spcPts val="0"/>
              </a:spcAft>
              <a:defRPr/>
            </a:pPr>
            <a:r>
              <a:rPr lang="es-AR" sz="2400" b="1" dirty="0" smtClean="0">
                <a:solidFill>
                  <a:schemeClr val="bg1"/>
                </a:solidFill>
                <a:latin typeface="+mj-lt"/>
              </a:rPr>
              <a:t>MUCHAS GRACIAS</a:t>
            </a:r>
            <a:endParaRPr lang="es-AR" sz="2400" b="1" dirty="0">
              <a:solidFill>
                <a:schemeClr val="bg1"/>
              </a:solidFill>
              <a:latin typeface="+mj-lt"/>
              <a:cs typeface="+mn-cs"/>
            </a:endParaRPr>
          </a:p>
        </p:txBody>
      </p:sp>
      <p:sp>
        <p:nvSpPr>
          <p:cNvPr id="11" name="10 Rectángulo"/>
          <p:cNvSpPr/>
          <p:nvPr/>
        </p:nvSpPr>
        <p:spPr>
          <a:xfrm>
            <a:off x="3239344" y="6211669"/>
            <a:ext cx="5904656" cy="646331"/>
          </a:xfrm>
          <a:prstGeom prst="rect">
            <a:avLst/>
          </a:prstGeom>
          <a:solidFill>
            <a:schemeClr val="tx1"/>
          </a:solidFill>
        </p:spPr>
        <p:txBody>
          <a:bodyPr wrap="square">
            <a:spAutoFit/>
          </a:bodyPr>
          <a:lstStyle/>
          <a:p>
            <a:r>
              <a:rPr lang="es-AR" b="1" dirty="0" smtClean="0">
                <a:solidFill>
                  <a:schemeClr val="bg1"/>
                </a:solidFill>
              </a:rPr>
              <a:t>AGRADECIMIENTOS: Al grupo de trabajo de la CSIGA y en especial al Lic. Fernando Miranda [IGRM-SEGEMAR]</a:t>
            </a:r>
            <a:endParaRPr lang="es-AR" b="1" dirty="0">
              <a:solidFill>
                <a:srgbClr val="FFFF00"/>
              </a:solidFill>
            </a:endParaRPr>
          </a:p>
        </p:txBody>
      </p:sp>
      <p:sp>
        <p:nvSpPr>
          <p:cNvPr id="12" name="11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5"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6" name="5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8" name="7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sp>
        <p:nvSpPr>
          <p:cNvPr id="9" name="8 CuadroTexto"/>
          <p:cNvSpPr txBox="1"/>
          <p:nvPr/>
        </p:nvSpPr>
        <p:spPr>
          <a:xfrm>
            <a:off x="0" y="519063"/>
            <a:ext cx="5796136"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EL PATRIMONIO NATURAL EN ARGENTINA…..</a:t>
            </a:r>
            <a:endParaRPr lang="es-AR" sz="2400" dirty="0">
              <a:latin typeface="+mj-lt"/>
              <a:cs typeface="+mn-cs"/>
            </a:endParaRPr>
          </a:p>
        </p:txBody>
      </p:sp>
      <p:sp>
        <p:nvSpPr>
          <p:cNvPr id="10" name="9 Rectángulo"/>
          <p:cNvSpPr/>
          <p:nvPr/>
        </p:nvSpPr>
        <p:spPr>
          <a:xfrm>
            <a:off x="179512" y="1052736"/>
            <a:ext cx="705642"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AR" b="1" dirty="0" smtClean="0"/>
              <a:t>1922 </a:t>
            </a:r>
            <a:endParaRPr lang="es-AR" b="1" dirty="0"/>
          </a:p>
        </p:txBody>
      </p:sp>
      <p:sp>
        <p:nvSpPr>
          <p:cNvPr id="11" name="10 Rectángulo"/>
          <p:cNvSpPr/>
          <p:nvPr/>
        </p:nvSpPr>
        <p:spPr>
          <a:xfrm>
            <a:off x="971600" y="1052736"/>
            <a:ext cx="3096344" cy="923330"/>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AR" dirty="0" smtClean="0"/>
              <a:t>Creación del primer parque nacional “Parque Nacional del Sur”</a:t>
            </a:r>
            <a:endParaRPr lang="es-AR" dirty="0"/>
          </a:p>
        </p:txBody>
      </p:sp>
      <p:sp>
        <p:nvSpPr>
          <p:cNvPr id="12" name="11 Rectángulo"/>
          <p:cNvSpPr/>
          <p:nvPr/>
        </p:nvSpPr>
        <p:spPr>
          <a:xfrm>
            <a:off x="2241893" y="3744057"/>
            <a:ext cx="1754043" cy="3016210"/>
          </a:xfrm>
          <a:prstGeom prst="rect">
            <a:avLst/>
          </a:prstGeom>
          <a:solidFill>
            <a:schemeClr val="tx1">
              <a:lumMod val="50000"/>
              <a:lumOff val="50000"/>
            </a:schemeClr>
          </a:solidFill>
        </p:spPr>
        <p:txBody>
          <a:bodyPr wrap="square">
            <a:spAutoFit/>
          </a:bodyPr>
          <a:lstStyle/>
          <a:p>
            <a:r>
              <a:rPr lang="es-AR" b="1" dirty="0" smtClean="0">
                <a:solidFill>
                  <a:schemeClr val="bg1"/>
                </a:solidFill>
              </a:rPr>
              <a:t>Creación de la Dirección de Parques Nacionales, actual Administración de Parques Nacionales y Turismo</a:t>
            </a:r>
          </a:p>
          <a:p>
            <a:r>
              <a:rPr lang="es-AR" sz="1400" b="1" i="1" dirty="0" smtClean="0">
                <a:solidFill>
                  <a:srgbClr val="002060"/>
                </a:solidFill>
              </a:rPr>
              <a:t>https://www.parquesnacionales.gob.ar/</a:t>
            </a:r>
            <a:endParaRPr lang="es-AR" sz="1400" b="1" i="1" dirty="0">
              <a:solidFill>
                <a:srgbClr val="002060"/>
              </a:solidFill>
            </a:endParaRPr>
          </a:p>
        </p:txBody>
      </p:sp>
      <p:sp>
        <p:nvSpPr>
          <p:cNvPr id="13" name="12 Rectángulo"/>
          <p:cNvSpPr/>
          <p:nvPr/>
        </p:nvSpPr>
        <p:spPr>
          <a:xfrm>
            <a:off x="179512" y="2051556"/>
            <a:ext cx="705642"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AR" b="1" dirty="0" smtClean="0"/>
              <a:t>1934 </a:t>
            </a:r>
            <a:endParaRPr lang="es-AR" b="1" dirty="0"/>
          </a:p>
        </p:txBody>
      </p:sp>
      <p:sp>
        <p:nvSpPr>
          <p:cNvPr id="14" name="13 Rectángulo"/>
          <p:cNvSpPr/>
          <p:nvPr/>
        </p:nvSpPr>
        <p:spPr>
          <a:xfrm>
            <a:off x="166767" y="2592052"/>
            <a:ext cx="3816424"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AR" dirty="0" smtClean="0"/>
              <a:t>Ley Nacional 12.103: “LEY DE PARQUES NACIONALES”</a:t>
            </a:r>
            <a:endParaRPr lang="es-AR" dirty="0"/>
          </a:p>
        </p:txBody>
      </p:sp>
      <p:sp>
        <p:nvSpPr>
          <p:cNvPr id="15" name="14 Rectángulo"/>
          <p:cNvSpPr/>
          <p:nvPr/>
        </p:nvSpPr>
        <p:spPr>
          <a:xfrm>
            <a:off x="6084168" y="4006805"/>
            <a:ext cx="705642"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AR" b="1" dirty="0" smtClean="0"/>
              <a:t>1978 </a:t>
            </a:r>
            <a:endParaRPr lang="es-AR" b="1" dirty="0"/>
          </a:p>
        </p:txBody>
      </p:sp>
      <p:sp>
        <p:nvSpPr>
          <p:cNvPr id="16" name="15 Rectángulo"/>
          <p:cNvSpPr/>
          <p:nvPr/>
        </p:nvSpPr>
        <p:spPr>
          <a:xfrm>
            <a:off x="4283968" y="4438853"/>
            <a:ext cx="4573016"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AR" dirty="0" smtClean="0"/>
              <a:t>Ley Nacional 22.351: Parques Nacionales, Monumentos Naturales y Reservas Naturales</a:t>
            </a:r>
            <a:endParaRPr lang="es-AR" dirty="0"/>
          </a:p>
        </p:txBody>
      </p:sp>
      <p:pic>
        <p:nvPicPr>
          <p:cNvPr id="17" name="16 Imagen" descr="Nahuel_Huapi.jpg"/>
          <p:cNvPicPr>
            <a:picLocks noChangeAspect="1"/>
          </p:cNvPicPr>
          <p:nvPr/>
        </p:nvPicPr>
        <p:blipFill>
          <a:blip r:embed="rId5" cstate="print"/>
          <a:stretch>
            <a:fillRect/>
          </a:stretch>
        </p:blipFill>
        <p:spPr>
          <a:xfrm>
            <a:off x="4121019" y="1052736"/>
            <a:ext cx="4984159" cy="2880320"/>
          </a:xfrm>
          <a:prstGeom prst="rect">
            <a:avLst/>
          </a:prstGeom>
        </p:spPr>
      </p:pic>
      <p:sp>
        <p:nvSpPr>
          <p:cNvPr id="19" name="18 Rectángulo"/>
          <p:cNvSpPr/>
          <p:nvPr/>
        </p:nvSpPr>
        <p:spPr>
          <a:xfrm>
            <a:off x="4860032" y="5397023"/>
            <a:ext cx="3816424" cy="1200329"/>
          </a:xfrm>
          <a:prstGeom prst="rect">
            <a:avLst/>
          </a:prstGeom>
          <a:solidFill>
            <a:schemeClr val="tx1">
              <a:lumMod val="50000"/>
              <a:lumOff val="50000"/>
            </a:schemeClr>
          </a:solidFill>
        </p:spPr>
        <p:txBody>
          <a:bodyPr wrap="square">
            <a:spAutoFit/>
          </a:bodyPr>
          <a:lstStyle/>
          <a:p>
            <a:r>
              <a:rPr lang="es-AR" b="1" dirty="0" smtClean="0">
                <a:solidFill>
                  <a:schemeClr val="bg1"/>
                </a:solidFill>
              </a:rPr>
              <a:t>Áreas del sistema de PN: 53</a:t>
            </a:r>
          </a:p>
          <a:p>
            <a:r>
              <a:rPr lang="es-AR" b="1" dirty="0" smtClean="0">
                <a:solidFill>
                  <a:schemeClr val="bg1"/>
                </a:solidFill>
              </a:rPr>
              <a:t>Superficie  total que cubren: 4,15 millones de hectáreas (1,5% de la superficie continental argentina)</a:t>
            </a:r>
            <a:endParaRPr lang="es-AR" b="1" dirty="0">
              <a:solidFill>
                <a:schemeClr val="bg1"/>
              </a:solidFill>
            </a:endParaRPr>
          </a:p>
        </p:txBody>
      </p:sp>
      <p:pic>
        <p:nvPicPr>
          <p:cNvPr id="2" name="Imagen 1"/>
          <p:cNvPicPr>
            <a:picLocks noChangeAspect="1"/>
          </p:cNvPicPr>
          <p:nvPr/>
        </p:nvPicPr>
        <p:blipFill>
          <a:blip r:embed="rId6" cstate="print"/>
          <a:stretch>
            <a:fillRect/>
          </a:stretch>
        </p:blipFill>
        <p:spPr>
          <a:xfrm>
            <a:off x="93225" y="3744057"/>
            <a:ext cx="2023585" cy="3035377"/>
          </a:xfrm>
          <a:prstGeom prst="rect">
            <a:avLst/>
          </a:prstGeom>
        </p:spPr>
      </p:pic>
      <p:sp>
        <p:nvSpPr>
          <p:cNvPr id="18" name="17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8 Imagen" descr="mapa_sifap_oct2007_a0.jpg"/>
          <p:cNvPicPr>
            <a:picLocks noChangeAspect="1"/>
          </p:cNvPicPr>
          <p:nvPr/>
        </p:nvPicPr>
        <p:blipFill>
          <a:blip r:embed="rId2" cstate="print"/>
          <a:stretch>
            <a:fillRect/>
          </a:stretch>
        </p:blipFill>
        <p:spPr>
          <a:xfrm>
            <a:off x="41657" y="908720"/>
            <a:ext cx="3954279" cy="5877272"/>
          </a:xfrm>
          <a:prstGeom prst="rect">
            <a:avLst/>
          </a:prstGeom>
        </p:spPr>
      </p:pic>
      <p:sp>
        <p:nvSpPr>
          <p:cNvPr id="4" name="Rectangle 6"/>
          <p:cNvSpPr>
            <a:spLocks noChangeArrowheads="1"/>
          </p:cNvSpPr>
          <p:nvPr/>
        </p:nvSpPr>
        <p:spPr bwMode="auto">
          <a:xfrm>
            <a:off x="0" y="-27032"/>
            <a:ext cx="9144000" cy="619170"/>
          </a:xfrm>
          <a:prstGeom prst="rect">
            <a:avLst/>
          </a:prstGeom>
          <a:blipFill>
            <a:blip r:embed="rId3"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5" name="6 Imagen" descr="RAW"/>
          <p:cNvPicPr>
            <a:picLocks noChangeAspect="1"/>
          </p:cNvPicPr>
          <p:nvPr/>
        </p:nvPicPr>
        <p:blipFill>
          <a:blip r:embed="rId4" cstate="print"/>
          <a:srcRect/>
          <a:stretch>
            <a:fillRect/>
          </a:stretch>
        </p:blipFill>
        <p:spPr bwMode="auto">
          <a:xfrm>
            <a:off x="-1" y="1"/>
            <a:ext cx="2195737" cy="572946"/>
          </a:xfrm>
          <a:prstGeom prst="rect">
            <a:avLst/>
          </a:prstGeom>
          <a:noFill/>
          <a:ln w="9525">
            <a:noFill/>
            <a:miter lim="800000"/>
            <a:headEnd/>
            <a:tailEnd/>
          </a:ln>
        </p:spPr>
      </p:pic>
      <p:sp>
        <p:nvSpPr>
          <p:cNvPr id="6" name="5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8" name="7 Imagen" descr="logo segemar nuevo.jpg"/>
          <p:cNvPicPr>
            <a:picLocks noChangeAspect="1"/>
          </p:cNvPicPr>
          <p:nvPr/>
        </p:nvPicPr>
        <p:blipFill>
          <a:blip r:embed="rId5" cstate="print"/>
          <a:stretch>
            <a:fillRect/>
          </a:stretch>
        </p:blipFill>
        <p:spPr>
          <a:xfrm>
            <a:off x="7956376" y="-27384"/>
            <a:ext cx="1177878" cy="620687"/>
          </a:xfrm>
          <a:prstGeom prst="rect">
            <a:avLst/>
          </a:prstGeom>
        </p:spPr>
      </p:pic>
      <p:sp>
        <p:nvSpPr>
          <p:cNvPr id="9" name="8 CuadroTexto"/>
          <p:cNvSpPr txBox="1"/>
          <p:nvPr/>
        </p:nvSpPr>
        <p:spPr>
          <a:xfrm>
            <a:off x="0" y="519063"/>
            <a:ext cx="5796136"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EL PATRIMONIO NATURAL EN ARGENTINA…..</a:t>
            </a:r>
            <a:endParaRPr lang="es-AR" sz="2400" dirty="0">
              <a:latin typeface="+mj-lt"/>
              <a:cs typeface="+mn-cs"/>
            </a:endParaRPr>
          </a:p>
        </p:txBody>
      </p:sp>
      <p:sp>
        <p:nvSpPr>
          <p:cNvPr id="10" name="9 Rectángulo"/>
          <p:cNvSpPr/>
          <p:nvPr/>
        </p:nvSpPr>
        <p:spPr>
          <a:xfrm>
            <a:off x="5940152" y="980728"/>
            <a:ext cx="705642"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AR" b="1" dirty="0" smtClean="0"/>
              <a:t>2003 </a:t>
            </a:r>
            <a:endParaRPr lang="es-AR" b="1" dirty="0"/>
          </a:p>
        </p:txBody>
      </p:sp>
      <p:sp>
        <p:nvSpPr>
          <p:cNvPr id="11" name="10 Rectángulo"/>
          <p:cNvSpPr/>
          <p:nvPr/>
        </p:nvSpPr>
        <p:spPr>
          <a:xfrm>
            <a:off x="5940152" y="1412776"/>
            <a:ext cx="3096344" cy="923330"/>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AR" dirty="0" smtClean="0"/>
              <a:t>Ley Nacional 25.743: Protección del Patrimonio Arqueológico y Paleontológico</a:t>
            </a:r>
            <a:endParaRPr lang="es-AR" dirty="0"/>
          </a:p>
        </p:txBody>
      </p:sp>
      <p:sp>
        <p:nvSpPr>
          <p:cNvPr id="12" name="11 Rectángulo"/>
          <p:cNvSpPr/>
          <p:nvPr/>
        </p:nvSpPr>
        <p:spPr>
          <a:xfrm>
            <a:off x="3995936" y="4581128"/>
            <a:ext cx="3816424" cy="1754326"/>
          </a:xfrm>
          <a:prstGeom prst="rect">
            <a:avLst/>
          </a:prstGeom>
          <a:solidFill>
            <a:schemeClr val="tx1">
              <a:lumMod val="50000"/>
              <a:lumOff val="50000"/>
            </a:schemeClr>
          </a:solidFill>
        </p:spPr>
        <p:txBody>
          <a:bodyPr wrap="square">
            <a:spAutoFit/>
          </a:bodyPr>
          <a:lstStyle/>
          <a:p>
            <a:r>
              <a:rPr lang="es-AR" b="1" dirty="0" smtClean="0">
                <a:solidFill>
                  <a:schemeClr val="bg1"/>
                </a:solidFill>
              </a:rPr>
              <a:t>Áreas inventariadas: 438</a:t>
            </a:r>
          </a:p>
          <a:p>
            <a:r>
              <a:rPr lang="es-AR" b="1" dirty="0" smtClean="0">
                <a:solidFill>
                  <a:schemeClr val="bg1"/>
                </a:solidFill>
              </a:rPr>
              <a:t>Superficie  total que cubren: 33,5 millones de hectáreas (equivale al 12% de la superficie continental argentina)</a:t>
            </a:r>
          </a:p>
          <a:p>
            <a:r>
              <a:rPr lang="es-AR" b="1" i="1" dirty="0" smtClean="0">
                <a:solidFill>
                  <a:srgbClr val="002060"/>
                </a:solidFill>
              </a:rPr>
              <a:t>http://sifap.ambiente.gob.ar/</a:t>
            </a:r>
            <a:endParaRPr lang="es-AR" b="1" i="1" dirty="0">
              <a:solidFill>
                <a:srgbClr val="002060"/>
              </a:solidFill>
            </a:endParaRPr>
          </a:p>
        </p:txBody>
      </p:sp>
      <p:sp>
        <p:nvSpPr>
          <p:cNvPr id="13" name="12 Rectángulo"/>
          <p:cNvSpPr/>
          <p:nvPr/>
        </p:nvSpPr>
        <p:spPr>
          <a:xfrm>
            <a:off x="3995936" y="3212976"/>
            <a:ext cx="705642"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AR" b="1" dirty="0" smtClean="0"/>
              <a:t>2003 </a:t>
            </a:r>
            <a:endParaRPr lang="es-AR" b="1" dirty="0"/>
          </a:p>
        </p:txBody>
      </p:sp>
      <p:sp>
        <p:nvSpPr>
          <p:cNvPr id="14" name="13 Rectángulo"/>
          <p:cNvSpPr/>
          <p:nvPr/>
        </p:nvSpPr>
        <p:spPr>
          <a:xfrm>
            <a:off x="3995936" y="3717032"/>
            <a:ext cx="3816424"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AR" dirty="0" smtClean="0"/>
              <a:t>Creación del </a:t>
            </a:r>
            <a:r>
              <a:rPr lang="pt-BR" dirty="0" smtClean="0"/>
              <a:t>Sistema Federal de Áreas Protegidas (SIFAP) </a:t>
            </a:r>
            <a:endParaRPr lang="es-AR" dirty="0"/>
          </a:p>
        </p:txBody>
      </p:sp>
      <p:sp>
        <p:nvSpPr>
          <p:cNvPr id="15" name="14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descr="puente_inca_nevado.jpg"/>
          <p:cNvPicPr>
            <a:picLocks noChangeAspect="1"/>
          </p:cNvPicPr>
          <p:nvPr/>
        </p:nvPicPr>
        <p:blipFill>
          <a:blip r:embed="rId2" cstate="print"/>
          <a:stretch>
            <a:fillRect/>
          </a:stretch>
        </p:blipFill>
        <p:spPr>
          <a:xfrm>
            <a:off x="1872208" y="1394774"/>
            <a:ext cx="7236296" cy="5427222"/>
          </a:xfrm>
          <a:prstGeom prst="rect">
            <a:avLst/>
          </a:prstGeom>
          <a:ln w="25400">
            <a:solidFill>
              <a:schemeClr val="tx1"/>
            </a:solidFill>
          </a:ln>
        </p:spPr>
      </p:pic>
      <p:sp>
        <p:nvSpPr>
          <p:cNvPr id="4" name="Rectangle 6"/>
          <p:cNvSpPr>
            <a:spLocks noChangeArrowheads="1"/>
          </p:cNvSpPr>
          <p:nvPr/>
        </p:nvSpPr>
        <p:spPr bwMode="auto">
          <a:xfrm>
            <a:off x="0" y="-27032"/>
            <a:ext cx="9144000" cy="619170"/>
          </a:xfrm>
          <a:prstGeom prst="rect">
            <a:avLst/>
          </a:prstGeom>
          <a:blipFill>
            <a:blip r:embed="rId3"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5" name="6 Imagen" descr="RAW"/>
          <p:cNvPicPr>
            <a:picLocks noChangeAspect="1"/>
          </p:cNvPicPr>
          <p:nvPr/>
        </p:nvPicPr>
        <p:blipFill>
          <a:blip r:embed="rId4" cstate="print"/>
          <a:srcRect/>
          <a:stretch>
            <a:fillRect/>
          </a:stretch>
        </p:blipFill>
        <p:spPr bwMode="auto">
          <a:xfrm>
            <a:off x="-1" y="1"/>
            <a:ext cx="2195737" cy="572946"/>
          </a:xfrm>
          <a:prstGeom prst="rect">
            <a:avLst/>
          </a:prstGeom>
          <a:noFill/>
          <a:ln w="9525">
            <a:noFill/>
            <a:miter lim="800000"/>
            <a:headEnd/>
            <a:tailEnd/>
          </a:ln>
        </p:spPr>
      </p:pic>
      <p:sp>
        <p:nvSpPr>
          <p:cNvPr id="6" name="5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8" name="7 Imagen" descr="logo segemar nuevo.jpg"/>
          <p:cNvPicPr>
            <a:picLocks noChangeAspect="1"/>
          </p:cNvPicPr>
          <p:nvPr/>
        </p:nvPicPr>
        <p:blipFill>
          <a:blip r:embed="rId5" cstate="print"/>
          <a:stretch>
            <a:fillRect/>
          </a:stretch>
        </p:blipFill>
        <p:spPr>
          <a:xfrm>
            <a:off x="7956376" y="-27384"/>
            <a:ext cx="1177878" cy="620687"/>
          </a:xfrm>
          <a:prstGeom prst="rect">
            <a:avLst/>
          </a:prstGeom>
        </p:spPr>
      </p:pic>
      <p:sp>
        <p:nvSpPr>
          <p:cNvPr id="9" name="8 CuadroTexto"/>
          <p:cNvSpPr txBox="1"/>
          <p:nvPr/>
        </p:nvSpPr>
        <p:spPr>
          <a:xfrm>
            <a:off x="0" y="519063"/>
            <a:ext cx="9144000" cy="830997"/>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EL PATRIMONIO NATURAL EN ARGENTINA….. El patrimonio geológico en el centro de la escena!!!</a:t>
            </a:r>
            <a:endParaRPr lang="es-AR" sz="2400" dirty="0">
              <a:latin typeface="+mj-lt"/>
              <a:cs typeface="+mn-cs"/>
            </a:endParaRPr>
          </a:p>
        </p:txBody>
      </p:sp>
      <p:sp>
        <p:nvSpPr>
          <p:cNvPr id="10" name="9 Rectángulo"/>
          <p:cNvSpPr/>
          <p:nvPr/>
        </p:nvSpPr>
        <p:spPr>
          <a:xfrm>
            <a:off x="0" y="1340768"/>
            <a:ext cx="652743" cy="369332"/>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s-AR" b="1" dirty="0" smtClean="0"/>
              <a:t>1991</a:t>
            </a:r>
            <a:endParaRPr lang="es-AR" b="1" dirty="0"/>
          </a:p>
        </p:txBody>
      </p:sp>
      <p:sp>
        <p:nvSpPr>
          <p:cNvPr id="11" name="10 Rectángulo"/>
          <p:cNvSpPr/>
          <p:nvPr/>
        </p:nvSpPr>
        <p:spPr>
          <a:xfrm>
            <a:off x="683568" y="1340768"/>
            <a:ext cx="8460432" cy="646331"/>
          </a:xfrm>
          <a:prstGeom prst="rect">
            <a:avLst/>
          </a:prstGeom>
        </p:spPr>
        <p:style>
          <a:lnRef idx="1">
            <a:schemeClr val="dk1"/>
          </a:lnRef>
          <a:fillRef idx="3">
            <a:schemeClr val="dk1"/>
          </a:fillRef>
          <a:effectRef idx="2">
            <a:schemeClr val="dk1"/>
          </a:effectRef>
          <a:fontRef idx="minor">
            <a:schemeClr val="lt1"/>
          </a:fontRef>
        </p:style>
        <p:txBody>
          <a:bodyPr wrap="square">
            <a:spAutoFit/>
          </a:bodyPr>
          <a:lstStyle/>
          <a:p>
            <a:r>
              <a:rPr lang="es-AR" dirty="0" smtClean="0"/>
              <a:t>Decreto provincial 2291: la provincia de Mendoza declara como “zona intangible” al Monumento Natural “PUENTE DEL INCA”</a:t>
            </a:r>
            <a:endParaRPr lang="es-AR" dirty="0"/>
          </a:p>
        </p:txBody>
      </p:sp>
      <p:sp>
        <p:nvSpPr>
          <p:cNvPr id="12" name="11 Rectángulo"/>
          <p:cNvSpPr/>
          <p:nvPr/>
        </p:nvSpPr>
        <p:spPr>
          <a:xfrm>
            <a:off x="35496" y="2012062"/>
            <a:ext cx="2555776" cy="4801314"/>
          </a:xfrm>
          <a:prstGeom prst="rect">
            <a:avLst/>
          </a:prstGeom>
          <a:solidFill>
            <a:schemeClr val="tx1">
              <a:lumMod val="50000"/>
              <a:lumOff val="50000"/>
            </a:schemeClr>
          </a:solidFill>
        </p:spPr>
        <p:txBody>
          <a:bodyPr wrap="square">
            <a:spAutoFit/>
          </a:bodyPr>
          <a:lstStyle/>
          <a:p>
            <a:r>
              <a:rPr lang="es-AR" b="1" dirty="0" smtClean="0">
                <a:solidFill>
                  <a:schemeClr val="bg1"/>
                </a:solidFill>
              </a:rPr>
              <a:t>“…la necesidad de solucionar en forma inmediata el problema suscitado por el deterioro que presenta la estructura geológica del puente natural existente en la localidad cordillerana de Puente del Inca, monumento provincial, nacional y universal, objeto de admiración generalizada y fuente de recursos turísticos del patrimonio de la Provincia de Mendoza”</a:t>
            </a:r>
          </a:p>
        </p:txBody>
      </p:sp>
      <p:sp>
        <p:nvSpPr>
          <p:cNvPr id="13" name="12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692696"/>
            <a:ext cx="5868144"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PARQUES </a:t>
            </a:r>
            <a:r>
              <a:rPr lang="es-AR" sz="2400" dirty="0" smtClean="0">
                <a:latin typeface="+mj-lt"/>
              </a:rPr>
              <a:t>GEOLÓGICO-PALEONTOLÓGICOS</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5496" y="1052736"/>
            <a:ext cx="2993200" cy="5589240"/>
          </a:xfrm>
          <a:prstGeom prst="rect">
            <a:avLst/>
          </a:prstGeom>
        </p:spPr>
      </p:pic>
      <p:sp>
        <p:nvSpPr>
          <p:cNvPr id="21" name="20 Estrella de 5 puntas"/>
          <p:cNvSpPr/>
          <p:nvPr/>
        </p:nvSpPr>
        <p:spPr>
          <a:xfrm>
            <a:off x="899592" y="4653136"/>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63" name="62 Imagen" descr="parque-paleontologico.jpg"/>
          <p:cNvPicPr>
            <a:picLocks noChangeAspect="1"/>
          </p:cNvPicPr>
          <p:nvPr/>
        </p:nvPicPr>
        <p:blipFill>
          <a:blip r:embed="rId6" cstate="print"/>
          <a:stretch>
            <a:fillRect/>
          </a:stretch>
        </p:blipFill>
        <p:spPr>
          <a:xfrm>
            <a:off x="3339285" y="2636912"/>
            <a:ext cx="5409179" cy="4051968"/>
          </a:xfrm>
          <a:prstGeom prst="rect">
            <a:avLst/>
          </a:prstGeom>
        </p:spPr>
      </p:pic>
      <p:pic>
        <p:nvPicPr>
          <p:cNvPr id="64" name="63 Imagen" descr="7815240.jpg"/>
          <p:cNvPicPr>
            <a:picLocks noChangeAspect="1"/>
          </p:cNvPicPr>
          <p:nvPr/>
        </p:nvPicPr>
        <p:blipFill>
          <a:blip r:embed="rId7" cstate="print"/>
          <a:stretch>
            <a:fillRect/>
          </a:stretch>
        </p:blipFill>
        <p:spPr>
          <a:xfrm>
            <a:off x="2339752" y="2708920"/>
            <a:ext cx="2496277" cy="1872208"/>
          </a:xfrm>
          <a:prstGeom prst="rect">
            <a:avLst/>
          </a:prstGeom>
        </p:spPr>
      </p:pic>
      <p:sp>
        <p:nvSpPr>
          <p:cNvPr id="65" name="64 Rectángulo"/>
          <p:cNvSpPr/>
          <p:nvPr/>
        </p:nvSpPr>
        <p:spPr>
          <a:xfrm>
            <a:off x="2987824" y="1700808"/>
            <a:ext cx="1144865" cy="369332"/>
          </a:xfrm>
          <a:prstGeom prst="rect">
            <a:avLst/>
          </a:prstGeom>
        </p:spPr>
        <p:txBody>
          <a:bodyPr wrap="none">
            <a:spAutoFit/>
          </a:bodyPr>
          <a:lstStyle/>
          <a:p>
            <a:r>
              <a:rPr lang="es-AR" dirty="0" smtClean="0"/>
              <a:t>Año: 1993</a:t>
            </a:r>
            <a:endParaRPr lang="es-AR" dirty="0"/>
          </a:p>
        </p:txBody>
      </p:sp>
      <p:sp>
        <p:nvSpPr>
          <p:cNvPr id="66" name="65 Rectángulo"/>
          <p:cNvSpPr/>
          <p:nvPr/>
        </p:nvSpPr>
        <p:spPr>
          <a:xfrm>
            <a:off x="2987824" y="1988840"/>
            <a:ext cx="2551276" cy="369332"/>
          </a:xfrm>
          <a:prstGeom prst="rect">
            <a:avLst/>
          </a:prstGeom>
        </p:spPr>
        <p:txBody>
          <a:bodyPr wrap="none">
            <a:spAutoFit/>
          </a:bodyPr>
          <a:lstStyle/>
          <a:p>
            <a:r>
              <a:rPr lang="es-AR" dirty="0" smtClean="0"/>
              <a:t>Superficie: 250 hectáreas</a:t>
            </a:r>
            <a:endParaRPr lang="es-AR" dirty="0"/>
          </a:p>
        </p:txBody>
      </p:sp>
      <p:sp>
        <p:nvSpPr>
          <p:cNvPr id="67" name="66 Rectángulo"/>
          <p:cNvSpPr/>
          <p:nvPr/>
        </p:nvSpPr>
        <p:spPr>
          <a:xfrm>
            <a:off x="2987824" y="2276872"/>
            <a:ext cx="5157694" cy="369332"/>
          </a:xfrm>
          <a:prstGeom prst="rect">
            <a:avLst/>
          </a:prstGeom>
        </p:spPr>
        <p:txBody>
          <a:bodyPr wrap="none">
            <a:spAutoFit/>
          </a:bodyPr>
          <a:lstStyle/>
          <a:p>
            <a:r>
              <a:rPr lang="es-AR" dirty="0" smtClean="0"/>
              <a:t>Administrador: Museo Paleontológico Egidio </a:t>
            </a:r>
            <a:r>
              <a:rPr lang="es-AR" dirty="0" err="1" smtClean="0"/>
              <a:t>Feruglio</a:t>
            </a:r>
            <a:endParaRPr lang="es-AR" dirty="0"/>
          </a:p>
        </p:txBody>
      </p:sp>
      <p:sp>
        <p:nvSpPr>
          <p:cNvPr id="68" name="67 Rectángulo"/>
          <p:cNvSpPr/>
          <p:nvPr/>
        </p:nvSpPr>
        <p:spPr>
          <a:xfrm>
            <a:off x="2987824" y="1412776"/>
            <a:ext cx="2350900" cy="369332"/>
          </a:xfrm>
          <a:prstGeom prst="rect">
            <a:avLst/>
          </a:prstGeom>
        </p:spPr>
        <p:txBody>
          <a:bodyPr wrap="none">
            <a:spAutoFit/>
          </a:bodyPr>
          <a:lstStyle/>
          <a:p>
            <a:r>
              <a:rPr lang="es-AR" b="1" dirty="0" err="1" smtClean="0"/>
              <a:t>Geoparque</a:t>
            </a:r>
            <a:r>
              <a:rPr lang="es-AR" b="1" dirty="0" smtClean="0"/>
              <a:t> </a:t>
            </a:r>
            <a:r>
              <a:rPr lang="es-AR" b="1" dirty="0" err="1" smtClean="0"/>
              <a:t>Bryn</a:t>
            </a:r>
            <a:r>
              <a:rPr lang="es-AR" b="1" dirty="0" smtClean="0"/>
              <a:t> </a:t>
            </a:r>
            <a:r>
              <a:rPr lang="es-AR" b="1" dirty="0" err="1" smtClean="0"/>
              <a:t>Gwyn</a:t>
            </a:r>
            <a:endParaRPr lang="es-AR" dirty="0"/>
          </a:p>
        </p:txBody>
      </p:sp>
      <p:sp>
        <p:nvSpPr>
          <p:cNvPr id="16" name="15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692696"/>
            <a:ext cx="5868144"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PARQUES </a:t>
            </a:r>
            <a:r>
              <a:rPr lang="es-AR" sz="2400" dirty="0" smtClean="0">
                <a:latin typeface="+mj-lt"/>
              </a:rPr>
              <a:t>GEOLÓGICO-PALEONTOLÓGICOS</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5496" y="1052736"/>
            <a:ext cx="2993200" cy="5589240"/>
          </a:xfrm>
          <a:prstGeom prst="rect">
            <a:avLst/>
          </a:prstGeom>
        </p:spPr>
      </p:pic>
      <p:sp>
        <p:nvSpPr>
          <p:cNvPr id="17" name="16 Estrella de 5 puntas"/>
          <p:cNvSpPr/>
          <p:nvPr/>
        </p:nvSpPr>
        <p:spPr>
          <a:xfrm>
            <a:off x="899592" y="2348880"/>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5" name="14 Imagen" descr="603980_2014081811234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397293" y="2543317"/>
            <a:ext cx="6567195" cy="3838011"/>
          </a:xfrm>
          <a:prstGeom prst="rect">
            <a:avLst/>
          </a:prstGeom>
          <a:noFill/>
          <a:ln>
            <a:noFill/>
          </a:ln>
        </p:spPr>
      </p:pic>
      <p:pic>
        <p:nvPicPr>
          <p:cNvPr id="16" name="15 Imagen" descr="parque-de-los-dinosaurios-sanagasta-xl.jpg"/>
          <p:cNvPicPr>
            <a:picLocks noChangeAspect="1"/>
          </p:cNvPicPr>
          <p:nvPr/>
        </p:nvPicPr>
        <p:blipFill>
          <a:blip r:embed="rId7" cstate="print"/>
          <a:stretch>
            <a:fillRect/>
          </a:stretch>
        </p:blipFill>
        <p:spPr>
          <a:xfrm>
            <a:off x="6228184" y="5229200"/>
            <a:ext cx="2714170" cy="1472787"/>
          </a:xfrm>
          <a:prstGeom prst="rect">
            <a:avLst/>
          </a:prstGeom>
        </p:spPr>
      </p:pic>
      <p:sp>
        <p:nvSpPr>
          <p:cNvPr id="23" name="22 Rectángulo"/>
          <p:cNvSpPr/>
          <p:nvPr/>
        </p:nvSpPr>
        <p:spPr>
          <a:xfrm>
            <a:off x="3030692" y="1052736"/>
            <a:ext cx="2333396" cy="369332"/>
          </a:xfrm>
          <a:prstGeom prst="rect">
            <a:avLst/>
          </a:prstGeom>
        </p:spPr>
        <p:txBody>
          <a:bodyPr wrap="none">
            <a:spAutoFit/>
          </a:bodyPr>
          <a:lstStyle/>
          <a:p>
            <a:r>
              <a:rPr lang="es-AR" b="1" dirty="0" smtClean="0"/>
              <a:t>Parque de Dinosaurios</a:t>
            </a:r>
            <a:endParaRPr lang="es-AR" dirty="0"/>
          </a:p>
        </p:txBody>
      </p:sp>
      <p:sp>
        <p:nvSpPr>
          <p:cNvPr id="24" name="23 Rectángulo"/>
          <p:cNvSpPr/>
          <p:nvPr/>
        </p:nvSpPr>
        <p:spPr>
          <a:xfrm>
            <a:off x="3059832" y="1340768"/>
            <a:ext cx="1789272" cy="369332"/>
          </a:xfrm>
          <a:prstGeom prst="rect">
            <a:avLst/>
          </a:prstGeom>
        </p:spPr>
        <p:txBody>
          <a:bodyPr wrap="none">
            <a:spAutoFit/>
          </a:bodyPr>
          <a:lstStyle/>
          <a:p>
            <a:r>
              <a:rPr lang="es-AR" dirty="0" smtClean="0"/>
              <a:t>Año: 2001 - 2014</a:t>
            </a:r>
            <a:endParaRPr lang="es-AR" dirty="0"/>
          </a:p>
        </p:txBody>
      </p:sp>
      <p:sp>
        <p:nvSpPr>
          <p:cNvPr id="25" name="24 Rectángulo"/>
          <p:cNvSpPr/>
          <p:nvPr/>
        </p:nvSpPr>
        <p:spPr>
          <a:xfrm>
            <a:off x="3059832" y="1918573"/>
            <a:ext cx="5940152" cy="646331"/>
          </a:xfrm>
          <a:prstGeom prst="rect">
            <a:avLst/>
          </a:prstGeom>
        </p:spPr>
        <p:txBody>
          <a:bodyPr wrap="square">
            <a:spAutoFit/>
          </a:bodyPr>
          <a:lstStyle/>
          <a:p>
            <a:r>
              <a:rPr lang="es-AR" dirty="0" smtClean="0"/>
              <a:t>Administrador: Centro Regional de Investigaciones Científicas y Transferencia Tecnológica (CRILAR)</a:t>
            </a:r>
            <a:endParaRPr lang="es-AR" dirty="0"/>
          </a:p>
        </p:txBody>
      </p:sp>
      <p:sp>
        <p:nvSpPr>
          <p:cNvPr id="26" name="25 Rectángulo"/>
          <p:cNvSpPr/>
          <p:nvPr/>
        </p:nvSpPr>
        <p:spPr>
          <a:xfrm>
            <a:off x="3059832" y="1628800"/>
            <a:ext cx="2551276" cy="369332"/>
          </a:xfrm>
          <a:prstGeom prst="rect">
            <a:avLst/>
          </a:prstGeom>
        </p:spPr>
        <p:txBody>
          <a:bodyPr wrap="none">
            <a:spAutoFit/>
          </a:bodyPr>
          <a:lstStyle/>
          <a:p>
            <a:r>
              <a:rPr lang="es-AR" dirty="0" smtClean="0"/>
              <a:t>Superficie: 800 hectáreas</a:t>
            </a:r>
            <a:endParaRPr lang="es-AR" dirty="0"/>
          </a:p>
        </p:txBody>
      </p:sp>
      <p:sp>
        <p:nvSpPr>
          <p:cNvPr id="18" name="17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692696"/>
            <a:ext cx="5868144"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PARQUES </a:t>
            </a:r>
            <a:r>
              <a:rPr lang="es-AR" sz="2400" dirty="0" smtClean="0">
                <a:latin typeface="+mj-lt"/>
              </a:rPr>
              <a:t>GEOLÓGICO-PALEONTOLÓGICOS</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5496" y="1052736"/>
            <a:ext cx="2993200" cy="5589240"/>
          </a:xfrm>
          <a:prstGeom prst="rect">
            <a:avLst/>
          </a:prstGeom>
        </p:spPr>
      </p:pic>
      <p:sp>
        <p:nvSpPr>
          <p:cNvPr id="18" name="17 Estrella de 5 puntas"/>
          <p:cNvSpPr/>
          <p:nvPr/>
        </p:nvSpPr>
        <p:spPr>
          <a:xfrm>
            <a:off x="611560" y="2996952"/>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5" name="14 Imagen" descr="Divisadero-Largo-2.jpg"/>
          <p:cNvPicPr>
            <a:picLocks noChangeAspect="1"/>
          </p:cNvPicPr>
          <p:nvPr/>
        </p:nvPicPr>
        <p:blipFill>
          <a:blip r:embed="rId6" cstate="print"/>
          <a:stretch>
            <a:fillRect/>
          </a:stretch>
        </p:blipFill>
        <p:spPr>
          <a:xfrm>
            <a:off x="2411760" y="2708919"/>
            <a:ext cx="6120680" cy="4080453"/>
          </a:xfrm>
          <a:prstGeom prst="rect">
            <a:avLst/>
          </a:prstGeom>
        </p:spPr>
      </p:pic>
      <p:pic>
        <p:nvPicPr>
          <p:cNvPr id="16" name="15 Imagen" descr="57e3e3c1cd701.jpg"/>
          <p:cNvPicPr>
            <a:picLocks noChangeAspect="1"/>
          </p:cNvPicPr>
          <p:nvPr/>
        </p:nvPicPr>
        <p:blipFill>
          <a:blip r:embed="rId7" cstate="print"/>
          <a:stretch>
            <a:fillRect/>
          </a:stretch>
        </p:blipFill>
        <p:spPr>
          <a:xfrm>
            <a:off x="6876256" y="5341633"/>
            <a:ext cx="2160240" cy="1471743"/>
          </a:xfrm>
          <a:prstGeom prst="rect">
            <a:avLst/>
          </a:prstGeom>
        </p:spPr>
      </p:pic>
      <p:sp>
        <p:nvSpPr>
          <p:cNvPr id="23" name="22 Rectángulo"/>
          <p:cNvSpPr/>
          <p:nvPr/>
        </p:nvSpPr>
        <p:spPr>
          <a:xfrm>
            <a:off x="3059832" y="1124744"/>
            <a:ext cx="3438314" cy="369332"/>
          </a:xfrm>
          <a:prstGeom prst="rect">
            <a:avLst/>
          </a:prstGeom>
        </p:spPr>
        <p:txBody>
          <a:bodyPr wrap="none">
            <a:spAutoFit/>
          </a:bodyPr>
          <a:lstStyle/>
          <a:p>
            <a:r>
              <a:rPr lang="es-AR" b="1" dirty="0" smtClean="0"/>
              <a:t>Reserva Natural </a:t>
            </a:r>
            <a:r>
              <a:rPr lang="es-AR" b="1" dirty="0" err="1" smtClean="0"/>
              <a:t>Divisadero</a:t>
            </a:r>
            <a:r>
              <a:rPr lang="es-AR" b="1" dirty="0" smtClean="0"/>
              <a:t> Largo</a:t>
            </a:r>
            <a:endParaRPr lang="es-AR" dirty="0"/>
          </a:p>
        </p:txBody>
      </p:sp>
      <p:sp>
        <p:nvSpPr>
          <p:cNvPr id="24" name="23 Rectángulo"/>
          <p:cNvSpPr/>
          <p:nvPr/>
        </p:nvSpPr>
        <p:spPr>
          <a:xfrm>
            <a:off x="3131840" y="1412776"/>
            <a:ext cx="1144865" cy="369332"/>
          </a:xfrm>
          <a:prstGeom prst="rect">
            <a:avLst/>
          </a:prstGeom>
        </p:spPr>
        <p:txBody>
          <a:bodyPr wrap="none">
            <a:spAutoFit/>
          </a:bodyPr>
          <a:lstStyle/>
          <a:p>
            <a:r>
              <a:rPr lang="es-AR" dirty="0" smtClean="0"/>
              <a:t>Año: 1983</a:t>
            </a:r>
            <a:endParaRPr lang="es-AR" dirty="0"/>
          </a:p>
        </p:txBody>
      </p:sp>
      <p:sp>
        <p:nvSpPr>
          <p:cNvPr id="25" name="24 Rectángulo"/>
          <p:cNvSpPr/>
          <p:nvPr/>
        </p:nvSpPr>
        <p:spPr>
          <a:xfrm>
            <a:off x="3100844" y="1700808"/>
            <a:ext cx="2551276" cy="369332"/>
          </a:xfrm>
          <a:prstGeom prst="rect">
            <a:avLst/>
          </a:prstGeom>
        </p:spPr>
        <p:txBody>
          <a:bodyPr wrap="none">
            <a:spAutoFit/>
          </a:bodyPr>
          <a:lstStyle/>
          <a:p>
            <a:r>
              <a:rPr lang="es-AR" dirty="0" smtClean="0"/>
              <a:t>Superficie: 492 hectáreas</a:t>
            </a:r>
            <a:endParaRPr lang="es-AR" dirty="0"/>
          </a:p>
        </p:txBody>
      </p:sp>
      <p:sp>
        <p:nvSpPr>
          <p:cNvPr id="26" name="25 Rectángulo"/>
          <p:cNvSpPr/>
          <p:nvPr/>
        </p:nvSpPr>
        <p:spPr>
          <a:xfrm>
            <a:off x="3096344" y="1990581"/>
            <a:ext cx="6047656" cy="646331"/>
          </a:xfrm>
          <a:prstGeom prst="rect">
            <a:avLst/>
          </a:prstGeom>
        </p:spPr>
        <p:txBody>
          <a:bodyPr wrap="square">
            <a:spAutoFit/>
          </a:bodyPr>
          <a:lstStyle/>
          <a:p>
            <a:r>
              <a:rPr lang="es-AR" dirty="0" smtClean="0"/>
              <a:t>Administrador: Dirección de Recursos Naturales Renovables de Mendoza</a:t>
            </a:r>
            <a:endParaRPr lang="es-AR" dirty="0"/>
          </a:p>
        </p:txBody>
      </p:sp>
      <p:sp>
        <p:nvSpPr>
          <p:cNvPr id="17" name="16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0" y="692696"/>
            <a:ext cx="5868144" cy="461665"/>
          </a:xfrm>
          <a:prstGeom prst="rect">
            <a:avLst/>
          </a:prstGeom>
          <a:noFill/>
        </p:spPr>
        <p:txBody>
          <a:bodyPr wrap="square">
            <a:spAutoFit/>
          </a:bodyPr>
          <a:lstStyle/>
          <a:p>
            <a:pPr algn="ctr" fontAlgn="auto">
              <a:spcBef>
                <a:spcPts val="0"/>
              </a:spcBef>
              <a:spcAft>
                <a:spcPts val="0"/>
              </a:spcAft>
              <a:defRPr/>
            </a:pPr>
            <a:r>
              <a:rPr lang="es-AR" sz="2400" dirty="0" smtClean="0">
                <a:latin typeface="+mj-lt"/>
                <a:cs typeface="+mn-cs"/>
              </a:rPr>
              <a:t>PARQUES </a:t>
            </a:r>
            <a:r>
              <a:rPr lang="es-AR" sz="2400" dirty="0" smtClean="0">
                <a:latin typeface="+mj-lt"/>
              </a:rPr>
              <a:t>GEOLÓGICO-PALEONTOLÓGICOS</a:t>
            </a:r>
            <a:endParaRPr lang="es-AR" sz="2400" dirty="0">
              <a:latin typeface="+mj-lt"/>
              <a:cs typeface="+mn-cs"/>
            </a:endParaRPr>
          </a:p>
        </p:txBody>
      </p:sp>
      <p:sp>
        <p:nvSpPr>
          <p:cNvPr id="5" name="Rectangle 6"/>
          <p:cNvSpPr>
            <a:spLocks noChangeArrowheads="1"/>
          </p:cNvSpPr>
          <p:nvPr/>
        </p:nvSpPr>
        <p:spPr bwMode="auto">
          <a:xfrm>
            <a:off x="0" y="-27032"/>
            <a:ext cx="9144000" cy="619170"/>
          </a:xfrm>
          <a:prstGeom prst="rect">
            <a:avLst/>
          </a:prstGeom>
          <a:blipFill>
            <a:blip r:embed="rId2" cstate="print"/>
            <a:tile tx="0" ty="0" sx="100000" sy="100000" flip="none" algn="tl"/>
          </a:blipFill>
          <a:ln w="9525">
            <a:noFill/>
            <a:miter lim="800000"/>
            <a:headEnd/>
            <a:tailEnd/>
          </a:ln>
        </p:spPr>
        <p:txBody>
          <a:bodyPr/>
          <a:lstStyle/>
          <a:p>
            <a:endParaRPr lang="es-AR">
              <a:latin typeface="Constantia" pitchFamily="18" charset="0"/>
            </a:endParaRPr>
          </a:p>
        </p:txBody>
      </p:sp>
      <p:pic>
        <p:nvPicPr>
          <p:cNvPr id="6" name="6 Imagen" descr="RAW"/>
          <p:cNvPicPr>
            <a:picLocks noChangeAspect="1"/>
          </p:cNvPicPr>
          <p:nvPr/>
        </p:nvPicPr>
        <p:blipFill>
          <a:blip r:embed="rId3" cstate="print"/>
          <a:srcRect/>
          <a:stretch>
            <a:fillRect/>
          </a:stretch>
        </p:blipFill>
        <p:spPr bwMode="auto">
          <a:xfrm>
            <a:off x="-1" y="1"/>
            <a:ext cx="2195737" cy="572946"/>
          </a:xfrm>
          <a:prstGeom prst="rect">
            <a:avLst/>
          </a:prstGeom>
          <a:noFill/>
          <a:ln w="9525">
            <a:noFill/>
            <a:miter lim="800000"/>
            <a:headEnd/>
            <a:tailEnd/>
          </a:ln>
        </p:spPr>
      </p:pic>
      <p:sp>
        <p:nvSpPr>
          <p:cNvPr id="7" name="6 CuadroTexto"/>
          <p:cNvSpPr txBox="1"/>
          <p:nvPr/>
        </p:nvSpPr>
        <p:spPr>
          <a:xfrm>
            <a:off x="2555875" y="-16351"/>
            <a:ext cx="4679950" cy="276999"/>
          </a:xfrm>
          <a:prstGeom prst="rect">
            <a:avLst/>
          </a:prstGeom>
          <a:noFill/>
        </p:spPr>
        <p:txBody>
          <a:bodyPr>
            <a:spAutoFit/>
          </a:bodyPr>
          <a:lstStyle/>
          <a:p>
            <a:pPr algn="ctr" fontAlgn="base"/>
            <a:r>
              <a:rPr lang="es-AR" sz="1200" b="1" dirty="0" smtClean="0"/>
              <a:t>Taller “</a:t>
            </a:r>
            <a:r>
              <a:rPr lang="es-AR" sz="1200" b="1" dirty="0" err="1" smtClean="0"/>
              <a:t>Geodiversidad</a:t>
            </a:r>
            <a:r>
              <a:rPr lang="es-AR" sz="1200" b="1" dirty="0" smtClean="0"/>
              <a:t>, Patrimonio Geológico y </a:t>
            </a:r>
            <a:r>
              <a:rPr lang="es-AR" sz="1200" b="1" dirty="0" err="1" smtClean="0"/>
              <a:t>Geoparques</a:t>
            </a:r>
            <a:r>
              <a:rPr lang="es-AR" sz="1200" b="1" dirty="0" smtClean="0"/>
              <a:t>”</a:t>
            </a:r>
            <a:endParaRPr lang="es-AR" sz="1200" b="1" dirty="0"/>
          </a:p>
        </p:txBody>
      </p:sp>
      <p:pic>
        <p:nvPicPr>
          <p:cNvPr id="9" name="8 Imagen" descr="logo segemar nuevo.jpg"/>
          <p:cNvPicPr>
            <a:picLocks noChangeAspect="1"/>
          </p:cNvPicPr>
          <p:nvPr/>
        </p:nvPicPr>
        <p:blipFill>
          <a:blip r:embed="rId4" cstate="print"/>
          <a:stretch>
            <a:fillRect/>
          </a:stretch>
        </p:blipFill>
        <p:spPr>
          <a:xfrm>
            <a:off x="7956376" y="-27384"/>
            <a:ext cx="1177878" cy="620687"/>
          </a:xfrm>
          <a:prstGeom prst="rect">
            <a:avLst/>
          </a:prstGeom>
        </p:spPr>
      </p:pic>
      <p:pic>
        <p:nvPicPr>
          <p:cNvPr id="10" name="9 Imagen" descr="Argentina.jpg"/>
          <p:cNvPicPr>
            <a:picLocks noChangeAspect="1"/>
          </p:cNvPicPr>
          <p:nvPr/>
        </p:nvPicPr>
        <p:blipFill>
          <a:blip r:embed="rId5" cstate="print"/>
          <a:stretch>
            <a:fillRect/>
          </a:stretch>
        </p:blipFill>
        <p:spPr>
          <a:xfrm>
            <a:off x="35496" y="1052736"/>
            <a:ext cx="2993200" cy="5589240"/>
          </a:xfrm>
          <a:prstGeom prst="rect">
            <a:avLst/>
          </a:prstGeom>
        </p:spPr>
      </p:pic>
      <p:sp>
        <p:nvSpPr>
          <p:cNvPr id="19" name="18 Estrella de 5 puntas"/>
          <p:cNvSpPr/>
          <p:nvPr/>
        </p:nvSpPr>
        <p:spPr>
          <a:xfrm>
            <a:off x="539552" y="3861048"/>
            <a:ext cx="144016"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3" name="22 Rectángulo"/>
          <p:cNvSpPr/>
          <p:nvPr/>
        </p:nvSpPr>
        <p:spPr>
          <a:xfrm>
            <a:off x="2915816" y="1124744"/>
            <a:ext cx="3736407" cy="369332"/>
          </a:xfrm>
          <a:prstGeom prst="rect">
            <a:avLst/>
          </a:prstGeom>
        </p:spPr>
        <p:txBody>
          <a:bodyPr wrap="none">
            <a:spAutoFit/>
          </a:bodyPr>
          <a:lstStyle/>
          <a:p>
            <a:r>
              <a:rPr lang="es-AR" b="1" dirty="0" smtClean="0"/>
              <a:t>Centro Paleontológico Lago Barreales</a:t>
            </a:r>
            <a:endParaRPr lang="es-AR" dirty="0"/>
          </a:p>
        </p:txBody>
      </p:sp>
      <p:sp>
        <p:nvSpPr>
          <p:cNvPr id="24" name="23 Rectángulo"/>
          <p:cNvSpPr/>
          <p:nvPr/>
        </p:nvSpPr>
        <p:spPr>
          <a:xfrm>
            <a:off x="2987824" y="1412776"/>
            <a:ext cx="4919232" cy="369332"/>
          </a:xfrm>
          <a:prstGeom prst="rect">
            <a:avLst/>
          </a:prstGeom>
        </p:spPr>
        <p:txBody>
          <a:bodyPr wrap="none">
            <a:spAutoFit/>
          </a:bodyPr>
          <a:lstStyle/>
          <a:p>
            <a:r>
              <a:rPr lang="es-AR" dirty="0" smtClean="0"/>
              <a:t>Administrador: Universidad Nacional del </a:t>
            </a:r>
            <a:r>
              <a:rPr lang="es-AR" dirty="0" err="1" smtClean="0"/>
              <a:t>Comahue</a:t>
            </a:r>
            <a:endParaRPr lang="es-AR" dirty="0"/>
          </a:p>
        </p:txBody>
      </p:sp>
      <p:pic>
        <p:nvPicPr>
          <p:cNvPr id="16" name="15 Imagen" descr="230.jpg"/>
          <p:cNvPicPr>
            <a:picLocks noChangeAspect="1"/>
          </p:cNvPicPr>
          <p:nvPr/>
        </p:nvPicPr>
        <p:blipFill>
          <a:blip r:embed="rId6" cstate="print"/>
          <a:stretch>
            <a:fillRect/>
          </a:stretch>
        </p:blipFill>
        <p:spPr>
          <a:xfrm>
            <a:off x="2729711" y="2780928"/>
            <a:ext cx="6289885" cy="3934642"/>
          </a:xfrm>
          <a:prstGeom prst="rect">
            <a:avLst/>
          </a:prstGeom>
        </p:spPr>
      </p:pic>
      <p:pic>
        <p:nvPicPr>
          <p:cNvPr id="15" name="1 Imagen" descr="IMG_7831.jpeg"/>
          <p:cNvPicPr>
            <a:picLocks noChangeAspect="1"/>
          </p:cNvPicPr>
          <p:nvPr/>
        </p:nvPicPr>
        <p:blipFill>
          <a:blip r:embed="rId7" cstate="print"/>
          <a:stretch>
            <a:fillRect/>
          </a:stretch>
        </p:blipFill>
        <p:spPr>
          <a:xfrm>
            <a:off x="6156176" y="1700808"/>
            <a:ext cx="2771800" cy="2079006"/>
          </a:xfrm>
          <a:prstGeom prst="rect">
            <a:avLst/>
          </a:prstGeom>
        </p:spPr>
      </p:pic>
      <p:sp>
        <p:nvSpPr>
          <p:cNvPr id="14" name="13 CuadroTexto"/>
          <p:cNvSpPr txBox="1"/>
          <p:nvPr/>
        </p:nvSpPr>
        <p:spPr>
          <a:xfrm>
            <a:off x="3614108" y="189801"/>
            <a:ext cx="2863284" cy="430887"/>
          </a:xfrm>
          <a:prstGeom prst="rect">
            <a:avLst/>
          </a:prstGeom>
          <a:noFill/>
        </p:spPr>
        <p:txBody>
          <a:bodyPr wrap="none">
            <a:spAutoFit/>
          </a:bodyPr>
          <a:lstStyle/>
          <a:p>
            <a:pPr algn="ctr" fontAlgn="auto">
              <a:spcBef>
                <a:spcPts val="0"/>
              </a:spcBef>
              <a:spcAft>
                <a:spcPts val="0"/>
              </a:spcAft>
              <a:defRPr/>
            </a:pPr>
            <a:r>
              <a:rPr lang="es-AR" sz="1100" dirty="0" smtClean="0">
                <a:latin typeface="+mj-lt"/>
              </a:rPr>
              <a:t>XXIII Asamblea General Ordinaria</a:t>
            </a:r>
          </a:p>
          <a:p>
            <a:pPr algn="ctr" fontAlgn="auto">
              <a:spcBef>
                <a:spcPts val="0"/>
              </a:spcBef>
              <a:spcAft>
                <a:spcPts val="0"/>
              </a:spcAft>
              <a:defRPr/>
            </a:pPr>
            <a:r>
              <a:rPr lang="es-AR" sz="1100" dirty="0" smtClean="0">
                <a:latin typeface="+mj-lt"/>
              </a:rPr>
              <a:t>La Habana, Cuba, 21-23 de noviembre de 2017</a:t>
            </a:r>
            <a:endParaRPr lang="es-AR" sz="1100" dirty="0">
              <a:latin typeface="+mj-lt"/>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D9D585549D5A74AB9C7C4625D27AB24" ma:contentTypeVersion="2" ma:contentTypeDescription="Crear nuevo documento." ma:contentTypeScope="" ma:versionID="542e11f177e508ae35af2a9c975ac715">
  <xsd:schema xmlns:xsd="http://www.w3.org/2001/XMLSchema" xmlns:xs="http://www.w3.org/2001/XMLSchema" xmlns:p="http://schemas.microsoft.com/office/2006/metadata/properties" xmlns:ns2="596869a7-eb7e-40f0-9e8c-964dac23f706" targetNamespace="http://schemas.microsoft.com/office/2006/metadata/properties" ma:root="true" ma:fieldsID="7e3423ca72e1e201701175621ae40da6" ns2:_="">
    <xsd:import namespace="596869a7-eb7e-40f0-9e8c-964dac23f70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6869a7-eb7e-40f0-9e8c-964dac23f706"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596869a7-eb7e-40f0-9e8c-964dac23f706">25XCQX5SHMCR-151644272-3</_dlc_DocId>
    <_dlc_DocIdUrl xmlns="596869a7-eb7e-40f0-9e8c-964dac23f706">
      <Url>https://www2.sgc.gov.co/Publicaciones/_layouts/15/DocIdRedir.aspx?ID=25XCQX5SHMCR-151644272-3</Url>
      <Description>25XCQX5SHMCR-151644272-3</Description>
    </_dlc_DocIdUrl>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EACE5DCF-0BBD-4989-872D-4A379D87321E}"/>
</file>

<file path=customXml/itemProps2.xml><?xml version="1.0" encoding="utf-8"?>
<ds:datastoreItem xmlns:ds="http://schemas.openxmlformats.org/officeDocument/2006/customXml" ds:itemID="{C44929A8-1F1F-48A2-A0EC-EB4540C66EB3}"/>
</file>

<file path=customXml/itemProps3.xml><?xml version="1.0" encoding="utf-8"?>
<ds:datastoreItem xmlns:ds="http://schemas.openxmlformats.org/officeDocument/2006/customXml" ds:itemID="{26476085-37DD-4EF2-89E9-B16A39D3D619}"/>
</file>

<file path=customXml/itemProps4.xml><?xml version="1.0" encoding="utf-8"?>
<ds:datastoreItem xmlns:ds="http://schemas.openxmlformats.org/officeDocument/2006/customXml" ds:itemID="{E6D00662-25CD-4367-91D4-29C9627ACF16}"/>
</file>

<file path=docProps/app.xml><?xml version="1.0" encoding="utf-8"?>
<Properties xmlns="http://schemas.openxmlformats.org/officeDocument/2006/extended-properties" xmlns:vt="http://schemas.openxmlformats.org/officeDocument/2006/docPropsVTypes">
  <TotalTime>1755</TotalTime>
  <Words>1401</Words>
  <Application>Microsoft Office PowerPoint</Application>
  <PresentationFormat>Presentación en pantalla (4:3)</PresentationFormat>
  <Paragraphs>184</Paragraphs>
  <Slides>20</Slides>
  <Notes>0</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vector>
  </TitlesOfParts>
  <Company>SEGEMAR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mrg</dc:creator>
  <cp:lastModifiedBy>mrg</cp:lastModifiedBy>
  <cp:revision>143</cp:revision>
  <dcterms:created xsi:type="dcterms:W3CDTF">2017-07-31T20:25:03Z</dcterms:created>
  <dcterms:modified xsi:type="dcterms:W3CDTF">2017-11-17T15:07:50Z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0x0101005D9D585549D5A74AB9C7C4625D27AB24</vt:lpwstr>
  </property>
  <property fmtid="{D5CDD505-2E9C-101B-9397-08002B2CF9AE}" pid="3" name="_dlc_DocIdItemGuid">
    <vt:lpwstr>2a958fba-d87d-4a22-b3c8-921c5c1ac4d4</vt:lpwstr>
  </property>
</Properties>
</file>